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61" r:id="rId3"/>
    <p:sldId id="263" r:id="rId4"/>
    <p:sldId id="282" r:id="rId5"/>
    <p:sldId id="330" r:id="rId6"/>
    <p:sldId id="283" r:id="rId7"/>
    <p:sldId id="260" r:id="rId8"/>
    <p:sldId id="285" r:id="rId9"/>
    <p:sldId id="286" r:id="rId10"/>
    <p:sldId id="262" r:id="rId11"/>
    <p:sldId id="284" r:id="rId12"/>
    <p:sldId id="257" r:id="rId13"/>
    <p:sldId id="281" r:id="rId14"/>
    <p:sldId id="267" r:id="rId15"/>
    <p:sldId id="264" r:id="rId16"/>
    <p:sldId id="287" r:id="rId17"/>
    <p:sldId id="288" r:id="rId18"/>
    <p:sldId id="289" r:id="rId19"/>
    <p:sldId id="291" r:id="rId20"/>
    <p:sldId id="292" r:id="rId21"/>
    <p:sldId id="290" r:id="rId22"/>
    <p:sldId id="274" r:id="rId23"/>
    <p:sldId id="293" r:id="rId24"/>
    <p:sldId id="294" r:id="rId25"/>
    <p:sldId id="275" r:id="rId26"/>
    <p:sldId id="271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272" r:id="rId37"/>
    <p:sldId id="305" r:id="rId38"/>
    <p:sldId id="304" r:id="rId39"/>
    <p:sldId id="306" r:id="rId40"/>
    <p:sldId id="307" r:id="rId41"/>
    <p:sldId id="308" r:id="rId42"/>
    <p:sldId id="309" r:id="rId43"/>
    <p:sldId id="310" r:id="rId44"/>
    <p:sldId id="27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277" r:id="rId65"/>
    <p:sldId id="280" r:id="rId66"/>
    <p:sldId id="279" r:id="rId6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C9D4"/>
    <a:srgbClr val="FECCB3"/>
    <a:srgbClr val="EBE2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820" autoAdjust="0"/>
  </p:normalViewPr>
  <p:slideViewPr>
    <p:cSldViewPr snapToGrid="0">
      <p:cViewPr varScale="1">
        <p:scale>
          <a:sx n="102" d="100"/>
          <a:sy n="102" d="100"/>
        </p:scale>
        <p:origin x="89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9C5A5-FB7C-4404-8A54-1ABAD078A835}" type="datetimeFigureOut">
              <a:rPr lang="ko-KR" altLang="en-US" smtClean="0"/>
              <a:t>2023-05-21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DFDED-2E9F-41DA-A9FA-780DFF419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430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Pandas_Cheat_Sheet.pdf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Pandas_Cheat_Sheet.pdf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231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781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077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616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9983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553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990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789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823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8157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933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https://raonctf.com/essential/study/web/webserver_server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96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004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208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7308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4534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https://www.youtube.com/watch?v=SVjKsvvhWlQ&amp;list=PLrpXwtuxGqcIIf_SpCWg04MoHf1yJUCvi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842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https://www.youtube.com/watch?v=SVjKsvvhWlQ&amp;list=PLrpXwtuxGqcIIf_SpCWg04MoHf1yJUCvi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886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https://www.youtube.com/watch?v=SVjKsvvhWlQ&amp;list=PLrpXwtuxGqcIIf_SpCWg04MoHf1yJUCvi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892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https://www.youtube.com/watch?v=SVjKsvvhWlQ&amp;list=PLrpXwtuxGqcIIf_SpCWg04MoHf1yJUCvi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80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https://www.youtube.com/watch?v=SVjKsvvhWlQ&amp;list=PLrpXwtuxGqcIIf_SpCWg04MoHf1yJUCvi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047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https://www.youtube.com/watch?v=SVjKsvvhWlQ&amp;list=PLrpXwtuxGqcIIf_SpCWg04MoHf1yJUCvi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652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https://modulabs.co.kr/blog/big-data/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162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https://www.youtube.com/watch?v=SVjKsvvhWlQ&amp;list=PLrpXwtuxGqcIIf_SpCWg04MoHf1yJUCvi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516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https://www.youtube.com/watch?v=SVjKsvvhWlQ&amp;list=PLrpXwtuxGqcIIf_SpCWg04MoHf1yJUCvi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1034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https://www.youtube.com/watch?v=SVjKsvvhWlQ&amp;list=PLrpXwtuxGqcIIf_SpCWg04MoHf1yJUCvi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4526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https://www.youtube.com/watch?v=SVjKsvvhWlQ&amp;list=PLrpXwtuxGqcIIf_SpCWg04MoHf1yJUCvi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1542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https://www.youtube.com/watch?v=SVjKsvvhWlQ&amp;list=PLrpXwtuxGqcIIf_SpCWg04MoHf1yJUCvi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8981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https://www.youtube.com/watch?v=SVjKsvvhWlQ&amp;list=PLrpXwtuxGqcIIf_SpCWg04MoHf1yJUCvi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838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https://www.youtube.com/watch?v=SVjKsvvhWlQ&amp;list=PLrpXwtuxGqcIIf_SpCWg04MoHf1yJUCvi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389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https://www.youtube.com/watch?v=SVjKsvvhWlQ&amp;list=PLrpXwtuxGqcIIf_SpCWg04MoHf1yJUCvi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9727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https://www.youtube.com/watch?v=SVjKsvvhWlQ&amp;list=PLrpXwtuxGqcIIf_SpCWg04MoHf1yJUCvi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4826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https://www.youtube.com/watch?v=SVjKsvvhWlQ&amp;list=PLrpXwtuxGqcIIf_SpCWg04MoHf1yJUCvi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178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https://velog.io/@ganta/%ED%8C%8C%EC%9D%B4%EC%8D%AC-%EA%B8%B0%EC%B4%886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7999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https://www.youtube.com/watch?v=SVjKsvvhWlQ&amp;list=PLrpXwtuxGqcIIf_SpCWg04MoHf1yJUCvi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8434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https://www.youtube.com/watch?v=SVjKsvvhWlQ&amp;list=PLrpXwtuxGqcIIf_SpCWg04MoHf1yJUCvi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7659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https://www.youtube.com/watch?v=SVjKsvvhWlQ&amp;list=PLrpXwtuxGqcIIf_SpCWg04MoHf1yJUCvi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650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https://datascienceschool.net/01%20python/03.01%20%EB%84%98%ED%8C%8C%EC%9D%B4%20%EB%B0%B0%EC%97%B4.html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251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.</a:t>
            </a:r>
            <a:r>
              <a:rPr lang="en-US" altLang="ko-KR" b="0" i="0" u="sng" dirty="0">
                <a:solidFill>
                  <a:srgbClr val="608CBA"/>
                </a:solidFill>
                <a:effectLst/>
                <a:latin typeface="se-nanumgothic"/>
                <a:hlinkClick r:id="rId3"/>
              </a:rPr>
              <a:t>https://pandas.pydata.org/Pandas_Cheat_Sheet.pdf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299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.</a:t>
            </a:r>
            <a:r>
              <a:rPr lang="en-US" altLang="ko-KR" b="0" i="0" u="sng" dirty="0">
                <a:solidFill>
                  <a:srgbClr val="608CBA"/>
                </a:solidFill>
                <a:effectLst/>
                <a:latin typeface="se-nanumgothic"/>
                <a:hlinkClick r:id="rId3"/>
              </a:rPr>
              <a:t>https://pandas.pydata.org/Pandas_Cheat_Sheet.pdf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674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https://www.youtube.com/watch?v=SVjKsvvhWlQ&amp;list=PLrpXwtuxGqcIIf_SpCWg04MoHf1yJUCvi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925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https://wikidocs.net/89378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DFDED-2E9F-41DA-A9FA-780DFF41939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234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제목 2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0"/>
          </p:nvPr>
        </p:nvSpPr>
        <p:spPr>
          <a:xfrm>
            <a:off x="838200" y="2041525"/>
            <a:ext cx="10515600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60830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1500325" y="302895"/>
            <a:ext cx="10515600" cy="7194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17979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0"/>
            <a:ext cx="12192000" cy="11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t="33911" r="16569" b="16584"/>
          <a:stretch/>
        </p:blipFill>
        <p:spPr>
          <a:xfrm>
            <a:off x="138886" y="-60960"/>
            <a:ext cx="1222553" cy="1280160"/>
          </a:xfrm>
          <a:prstGeom prst="rect">
            <a:avLst/>
          </a:prstGeom>
        </p:spPr>
      </p:pic>
      <p:cxnSp>
        <p:nvCxnSpPr>
          <p:cNvPr id="5" name="직선 연결선 4"/>
          <p:cNvCxnSpPr/>
          <p:nvPr userDrawn="1"/>
        </p:nvCxnSpPr>
        <p:spPr>
          <a:xfrm>
            <a:off x="1285239" y="1117600"/>
            <a:ext cx="109321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383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698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jpe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67" name="직선 연결선 66"/>
          <p:cNvCxnSpPr/>
          <p:nvPr/>
        </p:nvCxnSpPr>
        <p:spPr>
          <a:xfrm>
            <a:off x="1282007" y="3297382"/>
            <a:ext cx="530352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제목 1"/>
          <p:cNvSpPr>
            <a:spLocks noGrp="1"/>
          </p:cNvSpPr>
          <p:nvPr>
            <p:ph type="title"/>
          </p:nvPr>
        </p:nvSpPr>
        <p:spPr>
          <a:xfrm>
            <a:off x="126609" y="1856935"/>
            <a:ext cx="6794696" cy="1280159"/>
          </a:xfrm>
        </p:spPr>
        <p:txBody>
          <a:bodyPr/>
          <a:lstStyle/>
          <a:p>
            <a:pPr algn="ctr"/>
            <a:r>
              <a:rPr lang="en-US" altLang="ko-KR" sz="4000" dirty="0"/>
              <a:t>	</a:t>
            </a:r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너를 위한 </a:t>
            </a:r>
            <a:r>
              <a:rPr lang="en-US" altLang="ko-KR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Flask</a:t>
            </a:r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br>
              <a:rPr lang="en-US" altLang="ko-KR" sz="4000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파이썬</a:t>
            </a:r>
            <a:r>
              <a:rPr lang="en-US" altLang="ko-KR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1" name="텍스트 개체 틀 70"/>
          <p:cNvSpPr>
            <a:spLocks noGrp="1"/>
          </p:cNvSpPr>
          <p:nvPr>
            <p:ph type="body" sz="quarter" idx="10"/>
          </p:nvPr>
        </p:nvSpPr>
        <p:spPr>
          <a:xfrm>
            <a:off x="1155007" y="3581689"/>
            <a:ext cx="5430520" cy="462914"/>
          </a:xfrm>
        </p:spPr>
        <p:txBody>
          <a:bodyPr/>
          <a:lstStyle/>
          <a:p>
            <a:pPr algn="ctr"/>
            <a:r>
              <a:rPr lang="ko-KR" altLang="en-US" sz="1800" dirty="0">
                <a:latin typeface="+mn-ea"/>
              </a:rPr>
              <a:t>강사 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 err="1">
                <a:latin typeface="+mn-ea"/>
              </a:rPr>
              <a:t>쿵스보이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얼짱 뮤지션</a:t>
            </a:r>
            <a:r>
              <a:rPr lang="en-US" altLang="ko-KR" sz="1800" dirty="0">
                <a:latin typeface="+mn-ea"/>
              </a:rPr>
              <a:t>)</a:t>
            </a:r>
            <a:endParaRPr lang="ko-KR" altLang="en-US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4204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t="33911" r="16569" b="16584"/>
          <a:stretch/>
        </p:blipFill>
        <p:spPr>
          <a:xfrm>
            <a:off x="138886" y="-60960"/>
            <a:ext cx="1222553" cy="128016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285239" y="1117600"/>
            <a:ext cx="109321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73200" y="375920"/>
            <a:ext cx="368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분석의 과정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81000" y="1485900"/>
            <a:ext cx="11442700" cy="499618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12" name="직사각형 11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2" name="Picture 2" descr="빅데이터 활용 과정 ">
            <a:extLst>
              <a:ext uri="{FF2B5EF4-FFF2-40B4-BE49-F238E27FC236}">
                <a16:creationId xmlns:a16="http://schemas.microsoft.com/office/drawing/2014/main" id="{F0003D2B-316C-7196-2ABE-34BD2F60F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239" y="1597659"/>
            <a:ext cx="9791114" cy="476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987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8544560" y="3220720"/>
            <a:ext cx="3200400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673600" y="3220720"/>
            <a:ext cx="3200400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02640" y="3220720"/>
            <a:ext cx="3200400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3200" y="375920"/>
            <a:ext cx="4990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 데이터 분석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대장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19760" y="3088640"/>
            <a:ext cx="3200400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1476" marR="0" lvl="2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E8456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파이썬은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지난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10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년간 데이터 과학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기계 학습을 중심으로 한 과학 계산 컴퓨팅 영역에서 가장 중요한 프로그래밍 언어로 성장함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490720" y="3088640"/>
            <a:ext cx="3200400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1476" marR="0" lvl="2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E8456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안정적이고 성숙한 라이브러리들을 갖추고 있음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8361680" y="3088640"/>
            <a:ext cx="3200400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넘파이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Numpy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,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판다스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(Pandas) ,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매트플랏립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(Matplotlib) </a:t>
            </a:r>
            <a:endParaRPr lang="en-US" altLang="ko-KR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19760" y="2174240"/>
            <a:ext cx="467360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17" name="타원 16"/>
          <p:cNvSpPr/>
          <p:nvPr/>
        </p:nvSpPr>
        <p:spPr>
          <a:xfrm>
            <a:off x="4445000" y="2179935"/>
            <a:ext cx="467360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</a:t>
            </a:r>
            <a:endParaRPr lang="ko-KR" altLang="en-US" b="1" dirty="0"/>
          </a:p>
        </p:txBody>
      </p:sp>
      <p:sp>
        <p:nvSpPr>
          <p:cNvPr id="18" name="타원 17"/>
          <p:cNvSpPr/>
          <p:nvPr/>
        </p:nvSpPr>
        <p:spPr>
          <a:xfrm>
            <a:off x="8361680" y="2174240"/>
            <a:ext cx="467360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105955" y="2172623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파이썬이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최강자</a:t>
            </a:r>
            <a:endParaRPr lang="ko-KR" alt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4976915" y="2191325"/>
            <a:ext cx="3023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안정적인 라이브러리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866710" y="2168158"/>
            <a:ext cx="2964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데이터 분석의 </a:t>
            </a:r>
            <a:r>
              <a:rPr lang="en-US" altLang="ko-KR" sz="2400" dirty="0"/>
              <a:t>3</a:t>
            </a:r>
            <a:r>
              <a:rPr lang="ko-KR" altLang="en-US" sz="2400" dirty="0"/>
              <a:t>대장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3947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t="33911" r="16569" b="16584"/>
          <a:stretch/>
        </p:blipFill>
        <p:spPr>
          <a:xfrm>
            <a:off x="138886" y="-60960"/>
            <a:ext cx="1222553" cy="128016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285239" y="1117600"/>
            <a:ext cx="109321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73200" y="375920"/>
            <a:ext cx="4511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파이썬의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놀라운 성장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!!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6415" y="5383083"/>
            <a:ext cx="11270108" cy="80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/>
            <a:r>
              <a:rPr lang="ko-KR" altLang="en-US" sz="1800" dirty="0"/>
              <a:t> 파이썬 관련 질문이 얼마나 급격하게 많아지고 있는지 한눈에 확인할 수 있음</a:t>
            </a:r>
            <a:endParaRPr lang="en-US" altLang="ko-KR" sz="1800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476415" y="6335583"/>
            <a:ext cx="419741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467BCCA-7F66-F455-49A5-8FCA2A68BA5F}"/>
              </a:ext>
            </a:extLst>
          </p:cNvPr>
          <p:cNvGrpSpPr/>
          <p:nvPr/>
        </p:nvGrpSpPr>
        <p:grpSpPr>
          <a:xfrm>
            <a:off x="1473199" y="1544320"/>
            <a:ext cx="9535161" cy="3699243"/>
            <a:chOff x="2270904" y="2716838"/>
            <a:chExt cx="4602192" cy="33041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12F1EE-B319-A2FE-8DCE-CD3BB0BB64FF}"/>
                </a:ext>
              </a:extLst>
            </p:cNvPr>
            <p:cNvSpPr txBox="1"/>
            <p:nvPr/>
          </p:nvSpPr>
          <p:spPr>
            <a:xfrm>
              <a:off x="2270904" y="5774792"/>
              <a:ext cx="460219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dirty="0">
                  <a:solidFill>
                    <a:srgbClr val="E84660"/>
                  </a:solidFill>
                  <a:latin typeface="맑은 고딕"/>
                </a:rPr>
                <a:t>그림 </a:t>
              </a:r>
              <a:r>
                <a:rPr lang="en-US" altLang="ko-KR" sz="1000" b="1" dirty="0">
                  <a:solidFill>
                    <a:srgbClr val="E84660"/>
                  </a:solidFill>
                  <a:latin typeface="맑은 고딕"/>
                </a:rPr>
                <a:t>1-1 </a:t>
              </a:r>
              <a:r>
                <a:rPr lang="ko-KR" altLang="en-US" sz="1000" dirty="0" err="1">
                  <a:solidFill>
                    <a:srgbClr val="221714"/>
                  </a:solidFill>
                  <a:latin typeface="ZLINVO+YDVYGO14"/>
                </a:rPr>
                <a:t>파이썬의</a:t>
              </a:r>
              <a:r>
                <a:rPr lang="ko-KR" altLang="en-US" sz="1000" dirty="0">
                  <a:solidFill>
                    <a:srgbClr val="221714"/>
                  </a:solidFill>
                  <a:latin typeface="ZLINVO+YDVYGO14"/>
                </a:rPr>
                <a:t> 놀라운 성장 </a:t>
              </a:r>
              <a:r>
                <a:rPr lang="en-US" altLang="ko-KR" sz="1000" dirty="0">
                  <a:solidFill>
                    <a:srgbClr val="221714"/>
                  </a:solidFill>
                  <a:latin typeface="ZLINVO+YDVYGO14"/>
                </a:rPr>
                <a:t>(</a:t>
              </a:r>
              <a:r>
                <a:rPr lang="ko-KR" altLang="en-US" sz="1000" dirty="0">
                  <a:solidFill>
                    <a:prstClr val="black"/>
                  </a:solidFill>
                  <a:latin typeface="YDVYGO14"/>
                </a:rPr>
                <a:t>출처</a:t>
              </a:r>
              <a:r>
                <a:rPr lang="en-US" altLang="ko-KR" sz="1000" dirty="0">
                  <a:solidFill>
                    <a:prstClr val="black"/>
                  </a:solidFill>
                  <a:latin typeface="YDVYGO14"/>
                </a:rPr>
                <a:t>: </a:t>
              </a:r>
              <a:r>
                <a:rPr lang="en-US" altLang="ko-KR" sz="1000" dirty="0">
                  <a:solidFill>
                    <a:prstClr val="black"/>
                  </a:solidFill>
                  <a:latin typeface="HelveticaNeue-Medium"/>
                </a:rPr>
                <a:t>Stack Overflow Trends</a:t>
              </a:r>
              <a:r>
                <a:rPr lang="en-US" altLang="ko-KR" sz="1000" dirty="0">
                  <a:solidFill>
                    <a:prstClr val="black"/>
                  </a:solidFill>
                  <a:latin typeface="YDVYGO14"/>
                </a:rPr>
                <a:t>)</a:t>
              </a:r>
              <a:endParaRPr lang="ko-KR" altLang="en-US" sz="1000" dirty="0">
                <a:solidFill>
                  <a:prstClr val="black"/>
                </a:solidFill>
                <a:latin typeface="맑은 고딕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E6979A4-A89F-16D4-A282-6C64557F1C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83"/>
            <a:stretch/>
          </p:blipFill>
          <p:spPr>
            <a:xfrm>
              <a:off x="2439816" y="2716838"/>
              <a:ext cx="4264368" cy="30302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7927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8727440" y="3172657"/>
            <a:ext cx="3200400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673600" y="3220720"/>
            <a:ext cx="3200400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02640" y="3220720"/>
            <a:ext cx="3200400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3200" y="375920"/>
            <a:ext cx="3584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라이브러리의 개념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619760" y="3088640"/>
            <a:ext cx="3200400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1476" marR="0" lvl="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71476" marR="0" lvl="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71476" marR="0" lvl="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이미 만들어 놓은 소스 코드를 모아서 재사용할 수 있도록 함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71476" lvl="3" eaLnBrk="0" fontAlgn="base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defRPr/>
            </a:pPr>
            <a:endParaRPr lang="en-US" altLang="ko-KR" sz="1600" b="0" i="0" u="none" strike="noStrike" baseline="0" dirty="0">
              <a:solidFill>
                <a:srgbClr val="000000"/>
              </a:solidFill>
              <a:latin typeface="+mn-ea"/>
            </a:endParaRPr>
          </a:p>
          <a:p>
            <a:pPr marL="471476" lvl="3" eaLnBrk="0" fontAlgn="base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defRPr/>
            </a:pP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+mn-ea"/>
              </a:rPr>
              <a:t>관리가 잘 되는 라이브러리는 기능이 추가</a:t>
            </a:r>
            <a:r>
              <a:rPr lang="en-US" altLang="ko-KR" sz="1600" b="0" i="0" u="none" strike="noStrike" baseline="0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sz="1600" b="0" i="0" u="none" strike="noStrike" baseline="0" dirty="0">
                <a:solidFill>
                  <a:srgbClr val="000000"/>
                </a:solidFill>
                <a:latin typeface="+mn-ea"/>
              </a:rPr>
              <a:t> 개선되면서 버전이 올라간다는 특성이 있음</a:t>
            </a:r>
            <a:endParaRPr lang="en-US" altLang="ko-KR" sz="1600" b="0" i="0" u="none" strike="noStrike" baseline="0" dirty="0">
              <a:solidFill>
                <a:srgbClr val="000000"/>
              </a:solidFill>
              <a:latin typeface="+mn-ea"/>
            </a:endParaRPr>
          </a:p>
          <a:p>
            <a:pPr marL="471476" marR="0" lvl="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35748" marR="0" lvl="2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E84560"/>
              </a:buClr>
              <a:buSzTx/>
              <a:tabLst/>
              <a:defRPr/>
            </a:pP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490720" y="3088640"/>
            <a:ext cx="3200400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7204" marR="0" lvl="3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buFont typeface="맑은 고딕" panose="020B0503020000020004" pitchFamily="50" charset="-127"/>
              <a:buChar char="→"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별도의 설치 과정 없이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파이썬을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설치하자마자 사용할 수 있는 라이브러리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544560" y="3040577"/>
            <a:ext cx="3200400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7204" marR="0" lvl="3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buFont typeface="맑은 고딕" panose="020B0503020000020004" pitchFamily="50" charset="-127"/>
              <a:buChar char="→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07204" marR="0" lvl="3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buFont typeface="맑은 고딕" panose="020B0503020000020004" pitchFamily="50" charset="-127"/>
              <a:buChar char="→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별도로 설치해야만 사용할 수 있는 라이브러리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07204" marR="0" lvl="3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buFont typeface="맑은 고딕" panose="020B0503020000020004" pitchFamily="50" charset="-127"/>
              <a:buChar char="→"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프로젝트에서 사용할 라이브러리 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42931" marR="0" lvl="4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F81BD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써드파티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라이브러리 중 데이터 분석에 가장 널리 사용되는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넘파이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판다스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메트플랏립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07204" marR="0" lvl="3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buFont typeface="맑은 고딕" panose="020B0503020000020004" pitchFamily="50" charset="-127"/>
              <a:buChar char="→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07204" marR="0" lvl="3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buFont typeface="맑은 고딕" panose="020B0503020000020004" pitchFamily="50" charset="-127"/>
              <a:buChar char="→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19760" y="2174240"/>
            <a:ext cx="467360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17" name="타원 16"/>
          <p:cNvSpPr/>
          <p:nvPr/>
        </p:nvSpPr>
        <p:spPr>
          <a:xfrm>
            <a:off x="4445000" y="2179935"/>
            <a:ext cx="467360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</a:t>
            </a:r>
            <a:endParaRPr lang="ko-KR" altLang="en-US" b="1" dirty="0"/>
          </a:p>
        </p:txBody>
      </p:sp>
      <p:sp>
        <p:nvSpPr>
          <p:cNvPr id="18" name="타원 17"/>
          <p:cNvSpPr/>
          <p:nvPr/>
        </p:nvSpPr>
        <p:spPr>
          <a:xfrm>
            <a:off x="8260080" y="2174240"/>
            <a:ext cx="467360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105955" y="2172623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라이브러리 란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4976915" y="2191325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표준 라이브러리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802155" y="2022790"/>
            <a:ext cx="31477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써드파티</a:t>
            </a:r>
            <a:r>
              <a:rPr lang="ko-KR" altLang="en-US" sz="2400" dirty="0"/>
              <a:t> </a:t>
            </a:r>
            <a:r>
              <a:rPr lang="en-US" altLang="ko-KR" sz="2400" dirty="0"/>
              <a:t>(3rd party) </a:t>
            </a:r>
          </a:p>
          <a:p>
            <a:r>
              <a:rPr lang="ko-KR" altLang="en-US" sz="2400" dirty="0"/>
              <a:t>라이브러리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578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37730" y="166227"/>
            <a:ext cx="3494867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dirty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41300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263885" y="3625272"/>
            <a:ext cx="4196080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03401" y="2805411"/>
            <a:ext cx="5938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2.</a:t>
            </a:r>
            <a:r>
              <a:rPr lang="ko-KR" altLang="en-US" sz="3200" b="1" dirty="0"/>
              <a:t> 데이터 수집</a:t>
            </a:r>
            <a:r>
              <a:rPr lang="en-US" altLang="ko-KR" sz="3200" b="1" dirty="0"/>
              <a:t>(JSON,CSV,</a:t>
            </a:r>
            <a:r>
              <a:rPr lang="ko-KR" altLang="en-US" sz="3200" b="1" dirty="0"/>
              <a:t>엑셀</a:t>
            </a:r>
            <a:r>
              <a:rPr lang="en-US" altLang="ko-KR" sz="3200" b="1" dirty="0"/>
              <a:t>)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64341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t="33911" r="16569" b="16584"/>
          <a:stretch/>
        </p:blipFill>
        <p:spPr>
          <a:xfrm>
            <a:off x="138886" y="-60960"/>
            <a:ext cx="1222553" cy="128016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285239" y="1117600"/>
            <a:ext cx="109321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73200" y="375920"/>
            <a:ext cx="696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CSV(Comma Separated Values) 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12" name="직사각형 11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6991643" y="2846972"/>
            <a:ext cx="4991809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31239" y="2846972"/>
            <a:ext cx="5106639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48359" y="2714892"/>
            <a:ext cx="5106639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1476" marR="0" lvl="2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E8456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845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71476" marR="0" lvl="2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E8456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8456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CSV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는 각 항목 값을 콤마 기호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(,)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구분하는 데이터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71476" marR="0" lvl="2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E8456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가장 효율적으로 데이터를 텍스트 파일로 저장할 수 있음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07204" marR="0" lvl="3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buFont typeface="맑은 고딕" panose="020B0503020000020004" pitchFamily="50" charset="-127"/>
              <a:buChar char="→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때문에 분석용 데이터 포맷 중 가장 많이 사용됨</a:t>
            </a:r>
          </a:p>
          <a:p>
            <a:pPr marL="471476" marR="0" lvl="2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E8456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마이크로소프트 엑셀과 같은 도구로 쉽게 변환하여 추출할 수 있음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algn="ctr"/>
            <a:endParaRPr lang="en-US" altLang="ko-KR" dirty="0">
              <a:solidFill>
                <a:srgbClr val="333333"/>
              </a:solidFill>
              <a:latin typeface="Lato"/>
            </a:endParaRPr>
          </a:p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808763" y="2714892"/>
            <a:ext cx="4991809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48360" y="1800492"/>
            <a:ext cx="467360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21" name="타원 20"/>
          <p:cNvSpPr/>
          <p:nvPr/>
        </p:nvSpPr>
        <p:spPr>
          <a:xfrm>
            <a:off x="7190279" y="1752703"/>
            <a:ext cx="543062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334555" y="1798875"/>
            <a:ext cx="2126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CSV</a:t>
            </a:r>
            <a:r>
              <a:rPr lang="ko-KR" altLang="en-US" sz="2400" dirty="0"/>
              <a:t> 파일 특징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13F5DC7-709E-A7B6-845F-4A826BFBB32E}"/>
              </a:ext>
            </a:extLst>
          </p:cNvPr>
          <p:cNvGrpSpPr/>
          <p:nvPr/>
        </p:nvGrpSpPr>
        <p:grpSpPr>
          <a:xfrm>
            <a:off x="7190279" y="3113597"/>
            <a:ext cx="4345229" cy="2931309"/>
            <a:chOff x="1692300" y="3633036"/>
            <a:chExt cx="6036029" cy="29313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BB7DD5-34C6-D9A3-24EF-6B4FCCB45646}"/>
                </a:ext>
              </a:extLst>
            </p:cNvPr>
            <p:cNvSpPr txBox="1"/>
            <p:nvPr/>
          </p:nvSpPr>
          <p:spPr>
            <a:xfrm>
              <a:off x="2541649" y="6318124"/>
              <a:ext cx="43373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i="0" u="none" strike="noStrike" baseline="0">
                  <a:solidFill>
                    <a:srgbClr val="E84660"/>
                  </a:solidFill>
                </a:rPr>
                <a:t>그림 </a:t>
              </a:r>
              <a:r>
                <a:rPr lang="en-US" altLang="ko-KR" sz="1000" b="1">
                  <a:solidFill>
                    <a:srgbClr val="E84660"/>
                  </a:solidFill>
                </a:rPr>
                <a:t>3</a:t>
              </a:r>
              <a:r>
                <a:rPr lang="en-US" altLang="ko-KR" sz="1000" b="1" i="0" u="none" strike="noStrike" baseline="0">
                  <a:solidFill>
                    <a:srgbClr val="E84660"/>
                  </a:solidFill>
                </a:rPr>
                <a:t>-8 </a:t>
              </a:r>
              <a:r>
                <a:rPr lang="en-US" altLang="ko-KR" sz="1000" b="0" i="0" u="none" strike="noStrike" baseline="0">
                  <a:latin typeface="맑은 고딕" panose="020B0503020000020004" pitchFamily="50" charset="-127"/>
                </a:rPr>
                <a:t>CSV </a:t>
              </a:r>
              <a:r>
                <a:rPr lang="ko-KR" altLang="en-US" sz="1000" b="0" i="0" u="none" strike="noStrike" baseline="0">
                  <a:latin typeface="맑은 고딕" panose="020B0503020000020004" pitchFamily="50" charset="-127"/>
                </a:rPr>
                <a:t>파일 포맷 예시</a:t>
              </a:r>
              <a:endParaRPr lang="ko-KR" altLang="en-US" sz="1000" dirty="0"/>
            </a:p>
          </p:txBody>
        </p:sp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0D84D89A-007A-EF83-7A9D-D2292CC1BE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105"/>
            <a:stretch/>
          </p:blipFill>
          <p:spPr>
            <a:xfrm>
              <a:off x="1692300" y="3633036"/>
              <a:ext cx="6036029" cy="2652081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947CC79-C53B-B73B-F048-F616518F06AA}"/>
              </a:ext>
            </a:extLst>
          </p:cNvPr>
          <p:cNvSpPr txBox="1"/>
          <p:nvPr/>
        </p:nvSpPr>
        <p:spPr>
          <a:xfrm>
            <a:off x="8102991" y="1768331"/>
            <a:ext cx="2516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CSV</a:t>
            </a:r>
            <a:r>
              <a:rPr lang="ko-KR" altLang="en-US" sz="2400" dirty="0"/>
              <a:t> 파일  형태</a:t>
            </a:r>
          </a:p>
        </p:txBody>
      </p:sp>
    </p:spTree>
    <p:extLst>
      <p:ext uri="{BB962C8B-B14F-4D97-AF65-F5344CB8AC3E}">
        <p14:creationId xmlns:p14="http://schemas.microsoft.com/office/powerpoint/2010/main" val="3560343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t="33911" r="16569" b="16584"/>
          <a:stretch/>
        </p:blipFill>
        <p:spPr>
          <a:xfrm>
            <a:off x="138886" y="-60960"/>
            <a:ext cx="1222553" cy="128016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285239" y="1117600"/>
            <a:ext cx="109321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73200" y="375920"/>
            <a:ext cx="2676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엑셀</a:t>
            </a:r>
            <a:r>
              <a:rPr lang="en-US" altLang="ko-KR" sz="3600" b="1" dirty="0">
                <a:solidFill>
                  <a:schemeClr val="bg1"/>
                </a:solidFill>
              </a:rPr>
              <a:t>(XLSX)</a:t>
            </a:r>
            <a:r>
              <a:rPr lang="ko-KR" altLang="en-US" sz="3600" b="1" dirty="0">
                <a:solidFill>
                  <a:schemeClr val="bg1"/>
                </a:solidFill>
              </a:rPr>
              <a:t> 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12" name="직사각형 11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7574938" y="2846972"/>
            <a:ext cx="4408514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31239" y="2846972"/>
            <a:ext cx="6003706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48359" y="2714892"/>
            <a:ext cx="6003706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1476" marR="0" lvl="2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E8456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845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71476" marR="0" lvl="2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E8456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마이크로소프트 엑셀에서 만든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8456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XML(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8456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eXtensible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8456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Markup Language)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기반 파일 포맷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71476" marR="0" lvl="2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E8456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압축된 형태로 저장 →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일반 텍스트 에디터로는 열람할 수 없음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07204" marR="0" lvl="3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buFont typeface="맑은 고딕" panose="020B0503020000020004" pitchFamily="50" charset="-127"/>
              <a:buChar char="→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엑셀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애플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넘버스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구글 문서 등으로 열람할 수 있음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471476" marR="0" lvl="2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E8456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개발 지식이 없는 일반 사용자에게 가장 적합한 포맷</a:t>
            </a:r>
          </a:p>
          <a:p>
            <a:pPr marL="607204" marR="0" lvl="3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buFont typeface="맑은 고딕" panose="020B0503020000020004" pitchFamily="50" charset="-127"/>
              <a:buChar char="→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그러나 소스 코드에서 바로 활용하기에는 제약 사항이 많음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algn="ctr"/>
            <a:endParaRPr lang="en-US" altLang="ko-KR" dirty="0">
              <a:solidFill>
                <a:srgbClr val="333333"/>
              </a:solidFill>
              <a:latin typeface="Lato"/>
            </a:endParaRPr>
          </a:p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392058" y="2714892"/>
            <a:ext cx="4408514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48359" y="1800492"/>
            <a:ext cx="509009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21" name="타원 20"/>
          <p:cNvSpPr/>
          <p:nvPr/>
        </p:nvSpPr>
        <p:spPr>
          <a:xfrm>
            <a:off x="7804928" y="1747520"/>
            <a:ext cx="479605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334554" y="1798875"/>
            <a:ext cx="3603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 XLSX</a:t>
            </a:r>
            <a:r>
              <a:rPr lang="ko-KR" altLang="en-US" sz="2400" dirty="0"/>
              <a:t> 파일 특징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7CC79-C53B-B73B-F048-F616518F06AA}"/>
              </a:ext>
            </a:extLst>
          </p:cNvPr>
          <p:cNvSpPr txBox="1"/>
          <p:nvPr/>
        </p:nvSpPr>
        <p:spPr>
          <a:xfrm>
            <a:off x="8680983" y="1772389"/>
            <a:ext cx="270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XLSX </a:t>
            </a:r>
            <a:r>
              <a:rPr lang="ko-KR" altLang="en-US" sz="2400" dirty="0"/>
              <a:t> 파일  형태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E310DAE-318A-CBCF-66BC-C76913C55EA0}"/>
              </a:ext>
            </a:extLst>
          </p:cNvPr>
          <p:cNvGrpSpPr/>
          <p:nvPr/>
        </p:nvGrpSpPr>
        <p:grpSpPr>
          <a:xfrm>
            <a:off x="7894304" y="3238298"/>
            <a:ext cx="3795947" cy="2681908"/>
            <a:chOff x="1540979" y="3854952"/>
            <a:chExt cx="6062041" cy="268190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464BD9-BFBF-74B7-668C-534F9CD2B53F}"/>
                </a:ext>
              </a:extLst>
            </p:cNvPr>
            <p:cNvSpPr txBox="1"/>
            <p:nvPr/>
          </p:nvSpPr>
          <p:spPr>
            <a:xfrm>
              <a:off x="2403334" y="6290639"/>
              <a:ext cx="43373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i="0" u="none" strike="noStrike" baseline="0">
                  <a:solidFill>
                    <a:srgbClr val="E84660"/>
                  </a:solidFill>
                </a:rPr>
                <a:t>그림 </a:t>
              </a:r>
              <a:r>
                <a:rPr lang="en-US" altLang="ko-KR" sz="1000" b="1">
                  <a:solidFill>
                    <a:srgbClr val="E84660"/>
                  </a:solidFill>
                </a:rPr>
                <a:t>3</a:t>
              </a:r>
              <a:r>
                <a:rPr lang="en-US" altLang="ko-KR" sz="1000" b="1" i="0" u="none" strike="noStrike" baseline="0">
                  <a:solidFill>
                    <a:srgbClr val="E84660"/>
                  </a:solidFill>
                </a:rPr>
                <a:t>-9 </a:t>
              </a:r>
              <a:r>
                <a:rPr lang="en-US" altLang="ko-KR" sz="1000" b="0" i="0" u="none" strike="noStrike" baseline="0">
                  <a:latin typeface="맑은 고딕" panose="020B0503020000020004" pitchFamily="50" charset="-127"/>
                </a:rPr>
                <a:t>XLSX </a:t>
              </a:r>
              <a:r>
                <a:rPr lang="ko-KR" altLang="en-US" sz="1000" b="0" i="0" u="none" strike="noStrike" baseline="0">
                  <a:latin typeface="맑은 고딕" panose="020B0503020000020004" pitchFamily="50" charset="-127"/>
                </a:rPr>
                <a:t>파일 포맷 예시</a:t>
              </a:r>
              <a:endParaRPr lang="ko-KR" altLang="en-US" sz="1000" dirty="0"/>
            </a:p>
          </p:txBody>
        </p:sp>
        <p:pic>
          <p:nvPicPr>
            <p:cNvPr id="22" name="그림 21" descr="테이블이(가) 표시된 사진&#10;&#10;자동 생성된 설명">
              <a:extLst>
                <a:ext uri="{FF2B5EF4-FFF2-40B4-BE49-F238E27FC236}">
                  <a16:creationId xmlns:a16="http://schemas.microsoft.com/office/drawing/2014/main" id="{6AD1BD53-F97D-9B20-D878-83CA59D81E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286"/>
            <a:stretch/>
          </p:blipFill>
          <p:spPr>
            <a:xfrm>
              <a:off x="1540979" y="3854952"/>
              <a:ext cx="6062041" cy="2435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0442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t="33911" r="16569" b="16584"/>
          <a:stretch/>
        </p:blipFill>
        <p:spPr>
          <a:xfrm>
            <a:off x="138886" y="-60960"/>
            <a:ext cx="1222553" cy="128016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285239" y="1117600"/>
            <a:ext cx="109321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73200" y="375920"/>
            <a:ext cx="833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</a:rPr>
              <a:t>JSON(</a:t>
            </a:r>
            <a:r>
              <a:rPr lang="en-US" altLang="ko-KR" sz="3600" dirty="0">
                <a:solidFill>
                  <a:schemeClr val="bg1"/>
                </a:solidFill>
              </a:rPr>
              <a:t>JavaScript Object Notation</a:t>
            </a:r>
            <a:r>
              <a:rPr lang="en-US" altLang="ko-KR" sz="3600" b="1" dirty="0">
                <a:solidFill>
                  <a:schemeClr val="bg1"/>
                </a:solidFill>
              </a:rPr>
              <a:t>) </a:t>
            </a:r>
            <a:r>
              <a:rPr lang="ko-KR" altLang="en-US" sz="3600" b="1" dirty="0">
                <a:solidFill>
                  <a:schemeClr val="bg1"/>
                </a:solidFill>
              </a:rPr>
              <a:t>형태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12" name="직사각형 11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7574938" y="2846972"/>
            <a:ext cx="4408514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31239" y="2846972"/>
            <a:ext cx="6003706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48359" y="2714892"/>
            <a:ext cx="6003706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1476" marR="0" lvl="2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E8456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E8456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71476" marR="0" lvl="2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E8456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자바스크립트에서 사용하는 데이터 표현 방식을 그대로 사용한 포맷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07204" marR="0" lvl="3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buFont typeface="맑은 고딕" panose="020B0503020000020004" pitchFamily="50" charset="-127"/>
              <a:buChar char="→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자바스크립트에서만 사용할 수 있는 것은 아님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07204" marR="0" lvl="3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buFont typeface="맑은 고딕" panose="020B0503020000020004" pitchFamily="50" charset="-127"/>
              <a:buChar char="→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인터넷 네트워크로 데이터를 전송할 때 사실상 표준으로 자리 잡은 데이터 전송 포맷</a:t>
            </a:r>
          </a:p>
          <a:p>
            <a:pPr marL="471476" marR="0" lvl="2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E8456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파일크기는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CSV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XLSX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보다 훨씬 크지만 값을 표현하는 방식이 굉장히 유연함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607204" marR="0" lvl="3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buFont typeface="맑은 고딕" panose="020B0503020000020004" pitchFamily="50" charset="-127"/>
              <a:buChar char="→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이러한 특징으로 많은 곳에서 표준 포맷으로 사용함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algn="ctr"/>
            <a:endParaRPr lang="en-US" altLang="ko-KR" dirty="0">
              <a:solidFill>
                <a:srgbClr val="333333"/>
              </a:solidFill>
              <a:latin typeface="Lato"/>
            </a:endParaRPr>
          </a:p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392058" y="2714892"/>
            <a:ext cx="4408514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48359" y="1800492"/>
            <a:ext cx="509009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21" name="타원 20"/>
          <p:cNvSpPr/>
          <p:nvPr/>
        </p:nvSpPr>
        <p:spPr>
          <a:xfrm>
            <a:off x="7804928" y="1747520"/>
            <a:ext cx="479605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334554" y="1798875"/>
            <a:ext cx="3603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 JSON</a:t>
            </a:r>
            <a:r>
              <a:rPr lang="ko-KR" altLang="en-US" sz="2400" dirty="0"/>
              <a:t> 특징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7CC79-C53B-B73B-F048-F616518F06AA}"/>
              </a:ext>
            </a:extLst>
          </p:cNvPr>
          <p:cNvSpPr txBox="1"/>
          <p:nvPr/>
        </p:nvSpPr>
        <p:spPr>
          <a:xfrm>
            <a:off x="8680983" y="1772389"/>
            <a:ext cx="270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JSON</a:t>
            </a:r>
            <a:r>
              <a:rPr lang="ko-KR" altLang="en-US" sz="2400" dirty="0"/>
              <a:t> 파일  형태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1999A3-8931-3C1E-FAA3-17FF6284B952}"/>
              </a:ext>
            </a:extLst>
          </p:cNvPr>
          <p:cNvGrpSpPr/>
          <p:nvPr/>
        </p:nvGrpSpPr>
        <p:grpSpPr>
          <a:xfrm>
            <a:off x="7249966" y="3154823"/>
            <a:ext cx="4857067" cy="2593989"/>
            <a:chOff x="2475343" y="4079210"/>
            <a:chExt cx="4337330" cy="25939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BA5085-21ED-0583-366C-352B64AC9EB2}"/>
                </a:ext>
              </a:extLst>
            </p:cNvPr>
            <p:cNvSpPr txBox="1"/>
            <p:nvPr/>
          </p:nvSpPr>
          <p:spPr>
            <a:xfrm>
              <a:off x="2475343" y="6426978"/>
              <a:ext cx="433733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i="0" u="none" strike="noStrike" baseline="0">
                  <a:solidFill>
                    <a:srgbClr val="E84660"/>
                  </a:solidFill>
                </a:rPr>
                <a:t>그림 </a:t>
              </a:r>
              <a:r>
                <a:rPr lang="en-US" altLang="ko-KR" sz="1000" b="1">
                  <a:solidFill>
                    <a:srgbClr val="E84660"/>
                  </a:solidFill>
                </a:rPr>
                <a:t>3</a:t>
              </a:r>
              <a:r>
                <a:rPr lang="en-US" altLang="ko-KR" sz="1000" b="1" i="0" u="none" strike="noStrike" baseline="0">
                  <a:solidFill>
                    <a:srgbClr val="E84660"/>
                  </a:solidFill>
                </a:rPr>
                <a:t>-10 </a:t>
              </a:r>
              <a:r>
                <a:rPr lang="en-US" altLang="ko-KR" sz="1000"/>
                <a:t>JSON </a:t>
              </a:r>
              <a:r>
                <a:rPr lang="ko-KR" altLang="en-US" sz="1000"/>
                <a:t>파일 포맷 예시</a:t>
              </a:r>
              <a:endParaRPr lang="ko-KR" altLang="en-US" sz="1000" dirty="0"/>
            </a:p>
          </p:txBody>
        </p:sp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3CFA2898-6549-13D2-4B9C-7A75C11936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248"/>
            <a:stretch/>
          </p:blipFill>
          <p:spPr>
            <a:xfrm>
              <a:off x="3214701" y="4079210"/>
              <a:ext cx="2858614" cy="23477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1427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37730" y="166227"/>
            <a:ext cx="3494867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dirty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41300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263885" y="3625272"/>
            <a:ext cx="4196080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76019" y="2805411"/>
            <a:ext cx="318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3.</a:t>
            </a:r>
            <a:r>
              <a:rPr lang="ko-KR" altLang="en-US" sz="3200" b="1" dirty="0"/>
              <a:t> </a:t>
            </a:r>
            <a:r>
              <a:rPr lang="ko-KR" altLang="en-US" sz="3200" b="1" dirty="0" err="1"/>
              <a:t>넘파이의</a:t>
            </a:r>
            <a:r>
              <a:rPr lang="ko-KR" altLang="en-US" sz="3200" b="1" dirty="0"/>
              <a:t> 이해</a:t>
            </a:r>
          </a:p>
        </p:txBody>
      </p:sp>
    </p:spTree>
    <p:extLst>
      <p:ext uri="{BB962C8B-B14F-4D97-AF65-F5344CB8AC3E}">
        <p14:creationId xmlns:p14="http://schemas.microsoft.com/office/powerpoint/2010/main" val="1629508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5158242" y="2737625"/>
            <a:ext cx="6860932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78053" y="2737625"/>
            <a:ext cx="3448849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3200" y="375920"/>
            <a:ext cx="5138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0" i="0" dirty="0">
                <a:solidFill>
                  <a:schemeClr val="bg1"/>
                </a:solidFill>
                <a:effectLst/>
                <a:latin typeface="-apple-system"/>
              </a:rPr>
              <a:t>왜 </a:t>
            </a:r>
            <a:r>
              <a:rPr lang="en-US" altLang="ko-KR" sz="3600" b="0" i="0" dirty="0" err="1">
                <a:solidFill>
                  <a:schemeClr val="bg1"/>
                </a:solidFill>
                <a:effectLst/>
                <a:latin typeface="-apple-system"/>
              </a:rPr>
              <a:t>numpy</a:t>
            </a:r>
            <a:r>
              <a:rPr lang="ko-KR" altLang="en-US" sz="3600" b="0" i="0" dirty="0">
                <a:solidFill>
                  <a:schemeClr val="bg1"/>
                </a:solidFill>
                <a:effectLst/>
                <a:latin typeface="-apple-system"/>
              </a:rPr>
              <a:t>를 사용하는가</a:t>
            </a:r>
            <a:r>
              <a:rPr lang="en-US" altLang="ko-KR" sz="3600" b="0" i="0" dirty="0">
                <a:solidFill>
                  <a:schemeClr val="bg1"/>
                </a:solidFill>
                <a:effectLst/>
                <a:latin typeface="-apple-system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95173" y="2605545"/>
            <a:ext cx="3448849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1476" marR="0" lvl="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71476" marR="0" lvl="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굉장히 큰 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matrix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처리 및 다양한 연산 기능 제공</a:t>
            </a:r>
            <a:endParaRPr lang="en-US" altLang="ko-KR" sz="16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16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 err="1">
                <a:solidFill>
                  <a:srgbClr val="212529"/>
                </a:solidFill>
                <a:effectLst/>
                <a:latin typeface="-apple-system"/>
              </a:rPr>
              <a:t>반복문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 없이 데이터 배열에 대한 처리 지원</a:t>
            </a:r>
            <a:endParaRPr lang="en-US" altLang="ko-KR" sz="16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16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선형대수와 관련된 다양한 기능 제공</a:t>
            </a:r>
            <a:endParaRPr lang="en-US" altLang="ko-KR" sz="16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1600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python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은 인터프리터 언어이므로 리스트로 처리 시 속도가 느린 단점이 있다</a:t>
            </a:r>
            <a:r>
              <a:rPr lang="en-US" altLang="ko-KR" sz="1600" b="0" i="0" dirty="0">
                <a:solidFill>
                  <a:srgbClr val="212529"/>
                </a:solidFill>
                <a:effectLst/>
                <a:latin typeface="-apple-system"/>
              </a:rPr>
              <a:t>, </a:t>
            </a:r>
            <a:r>
              <a:rPr lang="ko-KR" altLang="en-US" sz="1600" b="0" i="0" dirty="0" err="1">
                <a:solidFill>
                  <a:srgbClr val="212529"/>
                </a:solidFill>
                <a:effectLst/>
                <a:latin typeface="-apple-system"/>
              </a:rPr>
              <a:t>넘파이는</a:t>
            </a:r>
            <a:r>
              <a:rPr lang="ko-KR" altLang="en-US" sz="1600" b="0" i="0" dirty="0">
                <a:solidFill>
                  <a:srgbClr val="212529"/>
                </a:solidFill>
                <a:effectLst/>
                <a:latin typeface="-apple-system"/>
              </a:rPr>
              <a:t> 이러한 단점을 보완해준다</a:t>
            </a:r>
          </a:p>
          <a:p>
            <a:pPr marL="471476" marR="0" lvl="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35748" marR="0" lvl="2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E84560"/>
              </a:buClr>
              <a:buSzTx/>
              <a:tabLst/>
              <a:defRPr/>
            </a:pP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4975362" y="2605545"/>
            <a:ext cx="6860932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1476" marR="0" lvl="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tabLst/>
              <a:defRPr/>
            </a:pP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1,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numpy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C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언어로 구현되어 있음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2, </a:t>
            </a:r>
            <a:r>
              <a:rPr lang="en-US" altLang="ko-KR" b="0" i="0" dirty="0" err="1">
                <a:solidFill>
                  <a:srgbClr val="212529"/>
                </a:solidFill>
                <a:effectLst/>
                <a:latin typeface="-apple-system"/>
              </a:rPr>
              <a:t>numpy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는 한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task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를 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subtask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로 알아서 나눠 병렬적으로 처리한다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3,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메모리 접근 방식에 대한 차이로 인하여 속도가 빠르다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주소값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저장이 아닌 실제 값을 메모리에 가지고 있어 메모리에 값이 연속적으로 저장되어 있고 이로 인하여 속도가 빠르다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.)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1119380" y="1796736"/>
            <a:ext cx="503641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17" name="타원 16"/>
          <p:cNvSpPr/>
          <p:nvPr/>
        </p:nvSpPr>
        <p:spPr>
          <a:xfrm>
            <a:off x="6714885" y="1692258"/>
            <a:ext cx="441053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605576" y="1795119"/>
            <a:ext cx="2035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Numpy</a:t>
            </a:r>
            <a:r>
              <a:rPr lang="en-US" altLang="ko-KR" sz="2400" dirty="0"/>
              <a:t> </a:t>
            </a:r>
            <a:r>
              <a:rPr lang="ko-KR" altLang="en-US" sz="2400" dirty="0"/>
              <a:t>장점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59918" y="1703648"/>
            <a:ext cx="2726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0" i="0" dirty="0">
                <a:solidFill>
                  <a:srgbClr val="212529"/>
                </a:solidFill>
                <a:effectLst/>
                <a:latin typeface="-apple-system"/>
              </a:rPr>
              <a:t>속도가 빠른 이유</a:t>
            </a:r>
            <a:endParaRPr lang="ko-KR" altLang="en-US" sz="2400" dirty="0"/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8078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278384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65172" y="317083"/>
            <a:ext cx="1453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</a:t>
            </a:r>
            <a:r>
              <a:rPr lang="ko-KR" altLang="en-US" sz="4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례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210820" y="1148080"/>
            <a:ext cx="23622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2783840" y="2030"/>
            <a:ext cx="94081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3280122" y="1505866"/>
            <a:ext cx="742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001</a:t>
            </a:r>
            <a:endParaRPr lang="ko-KR" altLang="en-US" sz="2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80119" y="2654784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002</a:t>
            </a:r>
            <a:endParaRPr lang="ko-KR" altLang="en-US" sz="2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80118" y="3809283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003</a:t>
            </a:r>
            <a:endParaRPr lang="ko-KR" altLang="en-US" sz="24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075866" y="1505866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웹서버의 이해</a:t>
            </a:r>
          </a:p>
        </p:txBody>
      </p:sp>
      <p:grpSp>
        <p:nvGrpSpPr>
          <p:cNvPr id="58" name="그룹 57"/>
          <p:cNvGrpSpPr/>
          <p:nvPr/>
        </p:nvGrpSpPr>
        <p:grpSpPr>
          <a:xfrm>
            <a:off x="9530105" y="3282811"/>
            <a:ext cx="1002625" cy="1002625"/>
            <a:chOff x="7843891" y="896970"/>
            <a:chExt cx="1002625" cy="1002625"/>
          </a:xfr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grpSpPr>
        <p:sp>
          <p:nvSpPr>
            <p:cNvPr id="59" name="타원 58"/>
            <p:cNvSpPr/>
            <p:nvPr/>
          </p:nvSpPr>
          <p:spPr>
            <a:xfrm>
              <a:off x="7910432" y="972344"/>
              <a:ext cx="861703" cy="86170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43891" y="896970"/>
              <a:ext cx="1002625" cy="1002625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>
            <a:off x="9119238" y="1331958"/>
            <a:ext cx="1126436" cy="1161619"/>
            <a:chOff x="9235480" y="796119"/>
            <a:chExt cx="1126436" cy="1161619"/>
          </a:xfr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grpSpPr>
        <p:sp>
          <p:nvSpPr>
            <p:cNvPr id="62" name="타원 61"/>
            <p:cNvSpPr/>
            <p:nvPr/>
          </p:nvSpPr>
          <p:spPr>
            <a:xfrm>
              <a:off x="9235480" y="796119"/>
              <a:ext cx="1126436" cy="116161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16476">
              <a:off x="9330610" y="874558"/>
              <a:ext cx="903180" cy="903180"/>
            </a:xfrm>
            <a:prstGeom prst="rect">
              <a:avLst/>
            </a:prstGeom>
          </p:spPr>
        </p:pic>
      </p:grpSp>
      <p:grpSp>
        <p:nvGrpSpPr>
          <p:cNvPr id="64" name="그룹 63"/>
          <p:cNvGrpSpPr/>
          <p:nvPr/>
        </p:nvGrpSpPr>
        <p:grpSpPr>
          <a:xfrm>
            <a:off x="10532730" y="2216387"/>
            <a:ext cx="945641" cy="945641"/>
            <a:chOff x="10598624" y="1250741"/>
            <a:chExt cx="1554480" cy="1554480"/>
          </a:xfr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grpSpPr>
        <p:sp>
          <p:nvSpPr>
            <p:cNvPr id="65" name="타원 64"/>
            <p:cNvSpPr/>
            <p:nvPr/>
          </p:nvSpPr>
          <p:spPr>
            <a:xfrm>
              <a:off x="10598624" y="1250741"/>
              <a:ext cx="1554480" cy="155448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6085" flipH="1">
              <a:off x="10659225" y="1313972"/>
              <a:ext cx="1428019" cy="1428019"/>
            </a:xfrm>
            <a:prstGeom prst="rect">
              <a:avLst/>
            </a:prstGeom>
          </p:spPr>
        </p:pic>
      </p:grpSp>
      <p:grpSp>
        <p:nvGrpSpPr>
          <p:cNvPr id="67" name="그룹 66"/>
          <p:cNvGrpSpPr/>
          <p:nvPr/>
        </p:nvGrpSpPr>
        <p:grpSpPr>
          <a:xfrm rot="20306595">
            <a:off x="10624080" y="4282562"/>
            <a:ext cx="759741" cy="759741"/>
            <a:chOff x="7234606" y="2818164"/>
            <a:chExt cx="1299384" cy="1299384"/>
          </a:xfr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grpSpPr>
        <p:sp>
          <p:nvSpPr>
            <p:cNvPr id="68" name="타원 67"/>
            <p:cNvSpPr/>
            <p:nvPr/>
          </p:nvSpPr>
          <p:spPr>
            <a:xfrm>
              <a:off x="7234606" y="2818164"/>
              <a:ext cx="1299384" cy="129938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68018">
              <a:off x="7348859" y="2906585"/>
              <a:ext cx="1028390" cy="1028390"/>
            </a:xfrm>
            <a:prstGeom prst="rect">
              <a:avLst/>
            </a:prstGeom>
          </p:spPr>
        </p:pic>
      </p:grpSp>
      <p:grpSp>
        <p:nvGrpSpPr>
          <p:cNvPr id="70" name="그룹 69"/>
          <p:cNvGrpSpPr/>
          <p:nvPr/>
        </p:nvGrpSpPr>
        <p:grpSpPr>
          <a:xfrm>
            <a:off x="10452677" y="43225"/>
            <a:ext cx="1384615" cy="1421211"/>
            <a:chOff x="6525279" y="4005131"/>
            <a:chExt cx="1384615" cy="1421211"/>
          </a:xfrm>
          <a:effectLst>
            <a:outerShdw blurRad="50800" dist="50800" dir="5400000" algn="ctr" rotWithShape="0">
              <a:srgbClr val="000000">
                <a:alpha val="99000"/>
              </a:srgbClr>
            </a:outerShdw>
          </a:effectLst>
        </p:grpSpPr>
        <p:sp>
          <p:nvSpPr>
            <p:cNvPr id="71" name="타원 70"/>
            <p:cNvSpPr/>
            <p:nvPr/>
          </p:nvSpPr>
          <p:spPr>
            <a:xfrm rot="20906056">
              <a:off x="6536395" y="4005131"/>
              <a:ext cx="1373499" cy="142121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2" name="그룹 71"/>
            <p:cNvGrpSpPr/>
            <p:nvPr/>
          </p:nvGrpSpPr>
          <p:grpSpPr>
            <a:xfrm rot="21039598">
              <a:off x="6525279" y="4253758"/>
              <a:ext cx="1271708" cy="937561"/>
              <a:chOff x="8426887" y="595056"/>
              <a:chExt cx="1484025" cy="1094091"/>
            </a:xfrm>
          </p:grpSpPr>
          <p:pic>
            <p:nvPicPr>
              <p:cNvPr id="73" name="그림 7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6887" y="595056"/>
                <a:ext cx="965288" cy="965288"/>
              </a:xfrm>
              <a:prstGeom prst="rect">
                <a:avLst/>
              </a:prstGeom>
            </p:spPr>
          </p:pic>
          <p:pic>
            <p:nvPicPr>
              <p:cNvPr id="74" name="그림 7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7929" y="644056"/>
                <a:ext cx="702983" cy="702983"/>
              </a:xfrm>
              <a:prstGeom prst="rect">
                <a:avLst/>
              </a:prstGeom>
            </p:spPr>
          </p:pic>
          <p:pic>
            <p:nvPicPr>
              <p:cNvPr id="75" name="그림 7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5081" y="1318496"/>
                <a:ext cx="370651" cy="370651"/>
              </a:xfrm>
              <a:prstGeom prst="rect">
                <a:avLst/>
              </a:prstGeom>
            </p:spPr>
          </p:pic>
        </p:grpSp>
      </p:grpSp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66"/>
          <a:stretch/>
        </p:blipFill>
        <p:spPr>
          <a:xfrm>
            <a:off x="9530105" y="5088077"/>
            <a:ext cx="2307788" cy="1780083"/>
          </a:xfrm>
          <a:prstGeom prst="rect">
            <a:avLst/>
          </a:prstGeom>
        </p:spPr>
      </p:pic>
      <p:cxnSp>
        <p:nvCxnSpPr>
          <p:cNvPr id="78" name="직선 연결선 77"/>
          <p:cNvCxnSpPr/>
          <p:nvPr/>
        </p:nvCxnSpPr>
        <p:spPr>
          <a:xfrm>
            <a:off x="3367206" y="1896411"/>
            <a:ext cx="497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3377366" y="3048733"/>
            <a:ext cx="497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3367206" y="4210461"/>
            <a:ext cx="4978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157D04D-67E5-41EA-95DA-C4B2AA7A093E}"/>
              </a:ext>
            </a:extLst>
          </p:cNvPr>
          <p:cNvSpPr txBox="1"/>
          <p:nvPr/>
        </p:nvSpPr>
        <p:spPr>
          <a:xfrm>
            <a:off x="4214214" y="2654784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Flask</a:t>
            </a:r>
            <a:r>
              <a:rPr lang="ko-KR" altLang="en-US" sz="2800" b="1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의 이해</a:t>
            </a:r>
          </a:p>
        </p:txBody>
      </p:sp>
    </p:spTree>
    <p:extLst>
      <p:ext uri="{BB962C8B-B14F-4D97-AF65-F5344CB8AC3E}">
        <p14:creationId xmlns:p14="http://schemas.microsoft.com/office/powerpoint/2010/main" val="1502462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69987" y="375920"/>
            <a:ext cx="5424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0" i="0" dirty="0" err="1">
                <a:solidFill>
                  <a:schemeClr val="bg1"/>
                </a:solidFill>
                <a:effectLst/>
                <a:latin typeface="-apple-system"/>
              </a:rPr>
              <a:t>Numpy</a:t>
            </a:r>
            <a:r>
              <a:rPr lang="en-US" altLang="ko-KR" sz="3600" b="0" i="0" dirty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ko-KR" altLang="en-US" sz="3600" b="0" i="0" dirty="0">
                <a:solidFill>
                  <a:schemeClr val="bg1"/>
                </a:solidFill>
                <a:effectLst/>
                <a:latin typeface="-apple-system"/>
              </a:rPr>
              <a:t>배열</a:t>
            </a:r>
            <a:r>
              <a:rPr lang="en-US" altLang="ko-KR" sz="3600" b="0" i="0" dirty="0">
                <a:solidFill>
                  <a:schemeClr val="bg1"/>
                </a:solidFill>
                <a:effectLst/>
                <a:latin typeface="-apple-system"/>
              </a:rPr>
              <a:t>)</a:t>
            </a:r>
            <a:r>
              <a:rPr lang="ko-KR" altLang="en-US" sz="3600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-apple-system"/>
              </a:rPr>
              <a:t>vs</a:t>
            </a:r>
            <a:r>
              <a:rPr lang="ko-KR" altLang="en-US" sz="3600" dirty="0">
                <a:solidFill>
                  <a:schemeClr val="bg1"/>
                </a:solidFill>
                <a:latin typeface="-apple-system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-apple-system"/>
              </a:rPr>
              <a:t>list(</a:t>
            </a:r>
            <a:r>
              <a:rPr lang="ko-KR" altLang="en-US" sz="3600" dirty="0">
                <a:solidFill>
                  <a:schemeClr val="bg1"/>
                </a:solidFill>
                <a:latin typeface="-apple-system"/>
              </a:rPr>
              <a:t>리스트</a:t>
            </a:r>
            <a:r>
              <a:rPr lang="en-US" altLang="ko-KR" sz="3600" dirty="0">
                <a:solidFill>
                  <a:schemeClr val="bg1"/>
                </a:solidFill>
                <a:latin typeface="-apple-system"/>
              </a:rPr>
              <a:t>)</a:t>
            </a:r>
            <a:r>
              <a:rPr lang="ko-KR" altLang="en-US" sz="3600" dirty="0">
                <a:solidFill>
                  <a:schemeClr val="bg1"/>
                </a:solidFill>
                <a:latin typeface="-apple-system"/>
              </a:rPr>
              <a:t> 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모서리가 둥근 직사각형 12">
            <a:extLst>
              <a:ext uri="{FF2B5EF4-FFF2-40B4-BE49-F238E27FC236}">
                <a16:creationId xmlns:a16="http://schemas.microsoft.com/office/drawing/2014/main" id="{14528F02-0185-15B1-DCC4-C4522E39A368}"/>
              </a:ext>
            </a:extLst>
          </p:cNvPr>
          <p:cNvSpPr/>
          <p:nvPr/>
        </p:nvSpPr>
        <p:spPr>
          <a:xfrm>
            <a:off x="5158242" y="2737625"/>
            <a:ext cx="6860932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11">
            <a:extLst>
              <a:ext uri="{FF2B5EF4-FFF2-40B4-BE49-F238E27FC236}">
                <a16:creationId xmlns:a16="http://schemas.microsoft.com/office/drawing/2014/main" id="{EE4569B4-3DAF-5C86-FD61-48B3429EBCAD}"/>
              </a:ext>
            </a:extLst>
          </p:cNvPr>
          <p:cNvSpPr/>
          <p:nvPr/>
        </p:nvSpPr>
        <p:spPr>
          <a:xfrm>
            <a:off x="878053" y="2737625"/>
            <a:ext cx="3448849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6">
            <a:extLst>
              <a:ext uri="{FF2B5EF4-FFF2-40B4-BE49-F238E27FC236}">
                <a16:creationId xmlns:a16="http://schemas.microsoft.com/office/drawing/2014/main" id="{80381ED7-C4C7-45A1-0499-4705266661B0}"/>
              </a:ext>
            </a:extLst>
          </p:cNvPr>
          <p:cNvSpPr/>
          <p:nvPr/>
        </p:nvSpPr>
        <p:spPr>
          <a:xfrm>
            <a:off x="695173" y="2605545"/>
            <a:ext cx="3448849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1476" marR="0" lvl="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471476" marR="0" lvl="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tabLst/>
              <a:defRPr/>
            </a:pPr>
            <a:endParaRPr lang="en-US" altLang="ko-KR" sz="160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2000" b="0" i="0" dirty="0">
                <a:solidFill>
                  <a:srgbClr val="333333"/>
                </a:solidFill>
                <a:effectLst/>
                <a:latin typeface="Noto Serif KR"/>
              </a:rPr>
              <a:t>모든 원소가 같은 </a:t>
            </a:r>
            <a:r>
              <a:rPr lang="ko-KR" altLang="en-US" sz="2000" b="0" i="0" dirty="0" err="1">
                <a:solidFill>
                  <a:srgbClr val="333333"/>
                </a:solidFill>
                <a:effectLst/>
                <a:latin typeface="Noto Serif KR"/>
              </a:rPr>
              <a:t>자료형이어야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Noto Serif KR"/>
              </a:rPr>
              <a:t> 한다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Noto Serif KR"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altLang="ko-KR" sz="2000" b="0" i="0" dirty="0">
              <a:solidFill>
                <a:srgbClr val="333333"/>
              </a:solidFill>
              <a:effectLst/>
              <a:latin typeface="Noto Serif KR"/>
            </a:endParaRPr>
          </a:p>
          <a:p>
            <a:pPr algn="l">
              <a:buFont typeface="+mj-lt"/>
              <a:buAutoNum type="arabicPeriod"/>
            </a:pPr>
            <a:r>
              <a:rPr lang="ko-KR" altLang="en-US" sz="2000" b="0" i="0" dirty="0">
                <a:solidFill>
                  <a:srgbClr val="333333"/>
                </a:solidFill>
                <a:effectLst/>
                <a:latin typeface="Noto Serif KR"/>
              </a:rPr>
              <a:t>원소의 </a:t>
            </a:r>
            <a:r>
              <a:rPr lang="ko-KR" altLang="en-US" sz="2000" b="0" i="0" dirty="0" err="1">
                <a:solidFill>
                  <a:srgbClr val="333333"/>
                </a:solidFill>
                <a:effectLst/>
                <a:latin typeface="Noto Serif KR"/>
              </a:rPr>
              <a:t>갯수를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Noto Serif KR"/>
              </a:rPr>
              <a:t> 바꿀 수 없다</a:t>
            </a:r>
            <a:r>
              <a:rPr lang="en-US" altLang="ko-KR" sz="2000" b="0" i="0" dirty="0">
                <a:solidFill>
                  <a:srgbClr val="333333"/>
                </a:solidFill>
                <a:effectLst/>
                <a:latin typeface="Noto Serif KR"/>
              </a:rPr>
              <a:t>.</a:t>
            </a:r>
          </a:p>
          <a:p>
            <a:pPr marL="471476" marR="0" lvl="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35748" marR="0" lvl="2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E84560"/>
              </a:buClr>
              <a:buSzTx/>
              <a:tabLst/>
              <a:defRPr/>
            </a:pPr>
            <a:endParaRPr lang="ko-KR" altLang="en-US" dirty="0"/>
          </a:p>
        </p:txBody>
      </p:sp>
      <p:sp>
        <p:nvSpPr>
          <p:cNvPr id="6" name="모서리가 둥근 직사각형 7">
            <a:extLst>
              <a:ext uri="{FF2B5EF4-FFF2-40B4-BE49-F238E27FC236}">
                <a16:creationId xmlns:a16="http://schemas.microsoft.com/office/drawing/2014/main" id="{ADFB12B4-86B7-C600-C4F2-EB07CC4900E0}"/>
              </a:ext>
            </a:extLst>
          </p:cNvPr>
          <p:cNvSpPr/>
          <p:nvPr/>
        </p:nvSpPr>
        <p:spPr>
          <a:xfrm>
            <a:off x="4975362" y="2605545"/>
            <a:ext cx="6860932" cy="3464560"/>
          </a:xfrm>
          <a:prstGeom prst="roundRect">
            <a:avLst>
              <a:gd name="adj" fmla="val 11794"/>
            </a:avLst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1476" marR="0" lvl="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tabLst/>
              <a:defRPr/>
            </a:pPr>
            <a:endParaRPr lang="en-US" altLang="ko-KR" b="0" i="0" dirty="0">
              <a:solidFill>
                <a:srgbClr val="333333"/>
              </a:solidFill>
              <a:effectLst/>
              <a:latin typeface="Noto Serif KR"/>
            </a:endParaRPr>
          </a:p>
          <a:p>
            <a:pPr marL="471476" marR="0" lvl="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tabLst/>
              <a:defRPr/>
            </a:pPr>
            <a:endParaRPr lang="en-US" altLang="ko-KR" dirty="0">
              <a:solidFill>
                <a:srgbClr val="333333"/>
              </a:solidFill>
              <a:latin typeface="Noto Serif KR"/>
            </a:endParaRPr>
          </a:p>
          <a:p>
            <a:pPr marL="471476" marR="0" lvl="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tabLst/>
              <a:defRPr/>
            </a:pPr>
            <a:r>
              <a:rPr lang="ko-KR" altLang="en-US" b="0" i="0" dirty="0" err="1">
                <a:solidFill>
                  <a:srgbClr val="333333"/>
                </a:solidFill>
                <a:effectLst/>
                <a:latin typeface="Noto Serif KR"/>
              </a:rPr>
              <a:t>파이썬은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 자체적으로 배열 자료형을 제공하지 않는다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.</a:t>
            </a:r>
          </a:p>
          <a:p>
            <a:pPr marL="471476" marR="0" lvl="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tabLst/>
              <a:defRPr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따라서 배열을 구현한 다른 패키지를 임포트해야 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. </a:t>
            </a:r>
          </a:p>
          <a:p>
            <a:pPr marL="471476" marR="0" lvl="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tabLst/>
              <a:defRPr/>
            </a:pPr>
            <a:r>
              <a:rPr lang="ko-KR" altLang="en-US" b="0" i="0" dirty="0" err="1">
                <a:solidFill>
                  <a:srgbClr val="333333"/>
                </a:solidFill>
                <a:effectLst/>
                <a:latin typeface="Noto Serif KR"/>
              </a:rPr>
              <a:t>파이썬에서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 배열을 사용하기 위한 표준 패키지는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Noto Serif KR"/>
              </a:rPr>
              <a:t>넘파이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(NumPy)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Noto Serif KR"/>
              </a:rPr>
              <a:t>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Noto Serif KR"/>
              </a:rPr>
              <a:t>.</a:t>
            </a:r>
          </a:p>
          <a:p>
            <a:pPr marL="471476" marR="0" lvl="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tabLst/>
              <a:defRPr/>
            </a:pPr>
            <a:endParaRPr lang="en-US" altLang="ko-KR" b="0" i="0" dirty="0">
              <a:solidFill>
                <a:srgbClr val="333333"/>
              </a:solidFill>
              <a:effectLst/>
              <a:latin typeface="Noto Serif KR"/>
            </a:endParaRPr>
          </a:p>
          <a:p>
            <a:pPr marL="471476" marR="0" lvl="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tabLst/>
              <a:defRPr/>
            </a:pPr>
            <a:endParaRPr lang="en-US" altLang="ko-KR" b="0" i="0" dirty="0">
              <a:solidFill>
                <a:srgbClr val="333333"/>
              </a:solidFill>
              <a:effectLst/>
              <a:latin typeface="Noto Serif KR"/>
            </a:endParaRPr>
          </a:p>
          <a:p>
            <a:pPr marL="471476" marR="0" lvl="3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F79646">
                  <a:lumMod val="75000"/>
                </a:srgbClr>
              </a:buClr>
              <a:buSzPct val="96000"/>
              <a:tabLst/>
              <a:defRPr/>
            </a:pP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561C3C4-FF4C-3F24-F93F-41E2EAF609F8}"/>
              </a:ext>
            </a:extLst>
          </p:cNvPr>
          <p:cNvSpPr/>
          <p:nvPr/>
        </p:nvSpPr>
        <p:spPr>
          <a:xfrm>
            <a:off x="1119380" y="1796736"/>
            <a:ext cx="503641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A32A004-F30F-2845-2E1D-3D0BED6073A8}"/>
              </a:ext>
            </a:extLst>
          </p:cNvPr>
          <p:cNvSpPr/>
          <p:nvPr/>
        </p:nvSpPr>
        <p:spPr>
          <a:xfrm>
            <a:off x="6714885" y="1692258"/>
            <a:ext cx="441053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A4AF5-C445-4126-F95A-52D604B560AF}"/>
              </a:ext>
            </a:extLst>
          </p:cNvPr>
          <p:cNvSpPr txBox="1"/>
          <p:nvPr/>
        </p:nvSpPr>
        <p:spPr>
          <a:xfrm>
            <a:off x="1605576" y="1795119"/>
            <a:ext cx="20352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다른 점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030AB5-6267-2A10-99FC-21B4C4A7CB64}"/>
              </a:ext>
            </a:extLst>
          </p:cNvPr>
          <p:cNvSpPr txBox="1"/>
          <p:nvPr/>
        </p:nvSpPr>
        <p:spPr>
          <a:xfrm>
            <a:off x="7359918" y="1703648"/>
            <a:ext cx="2726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212529"/>
                </a:solidFill>
                <a:latin typeface="-apple-system"/>
              </a:rPr>
              <a:t>넘파이</a:t>
            </a:r>
            <a:r>
              <a:rPr lang="ko-KR" altLang="en-US" sz="2400" dirty="0">
                <a:solidFill>
                  <a:srgbClr val="212529"/>
                </a:solidFill>
                <a:latin typeface="-apple-system"/>
              </a:rPr>
              <a:t> 배열</a:t>
            </a:r>
            <a:endParaRPr lang="ko-KR" altLang="en-US" sz="2400" dirty="0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66D5FE35-1ADA-DEF1-51A4-FA2434046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Noto Serif KR"/>
              </a:rPr>
              <a:t>넘파이는 수치해석용 파이썬 패키지이다. 다차원의 배열 자료구조 클래스인 </a:t>
            </a: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  <a:ea typeface="menlo"/>
              </a:rPr>
              <a:t>ndarray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ea typeface="Noto Serif KR"/>
              </a:rPr>
              <a:t> </a:t>
            </a:r>
            <a:r>
              <a:rPr kumimoji="0" lang="ko-KR" altLang="ko-KR" sz="11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Noto Serif KR"/>
              </a:rPr>
              <a:t>클래스를 지원하며 벡터와 행렬을 사용하는 선형대수 계산에 주로 사용된다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290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37730" y="166227"/>
            <a:ext cx="3494867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dirty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41300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263885" y="3625272"/>
            <a:ext cx="4196080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76019" y="2805411"/>
            <a:ext cx="318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4.</a:t>
            </a:r>
            <a:r>
              <a:rPr lang="ko-KR" altLang="en-US" sz="3200" b="1" dirty="0"/>
              <a:t> </a:t>
            </a:r>
            <a:r>
              <a:rPr lang="ko-KR" altLang="en-US" sz="3200" b="1" dirty="0" err="1"/>
              <a:t>판다스의</a:t>
            </a:r>
            <a:r>
              <a:rPr lang="ko-KR" altLang="en-US" sz="3200" b="1" dirty="0"/>
              <a:t> 이해</a:t>
            </a:r>
          </a:p>
        </p:txBody>
      </p:sp>
    </p:spTree>
    <p:extLst>
      <p:ext uri="{BB962C8B-B14F-4D97-AF65-F5344CB8AC3E}">
        <p14:creationId xmlns:p14="http://schemas.microsoft.com/office/powerpoint/2010/main" val="522775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t="33911" r="16569" b="16584"/>
          <a:stretch/>
        </p:blipFill>
        <p:spPr>
          <a:xfrm>
            <a:off x="138886" y="-60960"/>
            <a:ext cx="1222553" cy="128016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285239" y="1117600"/>
            <a:ext cx="109321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73200" y="375920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판다스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패키지의 소개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12" name="직사각형 11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4902199" y="2846972"/>
            <a:ext cx="7081253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31240" y="2846972"/>
            <a:ext cx="3200400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48360" y="2714892"/>
            <a:ext cx="3200400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719319" y="2714892"/>
            <a:ext cx="7081253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51559" y="1802664"/>
            <a:ext cx="467360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696127" y="1838839"/>
            <a:ext cx="9784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erif KR"/>
              </a:rPr>
              <a:t>대부분의 데이터는 시계열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erif KR"/>
              </a:rPr>
              <a:t>(series)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erif KR"/>
              </a:rPr>
              <a:t>이나 표</a:t>
            </a:r>
            <a:r>
              <a:rPr lang="en-US" altLang="ko-KR" sz="2400" b="0" i="0" dirty="0">
                <a:solidFill>
                  <a:srgbClr val="333333"/>
                </a:solidFill>
                <a:effectLst/>
                <a:latin typeface="Noto Serif KR"/>
              </a:rPr>
              <a:t>(table)</a:t>
            </a:r>
            <a:r>
              <a:rPr lang="ko-KR" altLang="en-US" sz="2400" b="0" i="0" dirty="0">
                <a:solidFill>
                  <a:srgbClr val="333333"/>
                </a:solidFill>
                <a:effectLst/>
                <a:latin typeface="Noto Serif KR"/>
              </a:rPr>
              <a:t>의 형태로 나타낼 수 있음</a:t>
            </a:r>
            <a:endParaRPr lang="ko-KR" altLang="en-U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8C007F5-51B6-14AE-F439-03D5F8B74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515" y="2897939"/>
            <a:ext cx="5967309" cy="301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ython pandas - 판다스 기본(컬럼을 인덱스로, 인덱스를 컬럼으로 변경하는 방법 )">
            <a:extLst>
              <a:ext uri="{FF2B5EF4-FFF2-40B4-BE49-F238E27FC236}">
                <a16:creationId xmlns:a16="http://schemas.microsoft.com/office/drawing/2014/main" id="{EF3D10CE-65D4-EA73-0C51-DC9C7CE01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53" y="3024079"/>
            <a:ext cx="2842891" cy="284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83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t="33911" r="16569" b="16584"/>
          <a:stretch/>
        </p:blipFill>
        <p:spPr>
          <a:xfrm>
            <a:off x="138886" y="-60960"/>
            <a:ext cx="1222553" cy="128016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285239" y="1117600"/>
            <a:ext cx="109321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73200" y="375920"/>
            <a:ext cx="585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판다스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시리즈와 데이터 프레임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12" name="직사각형 11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1234439" y="2846972"/>
            <a:ext cx="10749013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051559" y="2714892"/>
            <a:ext cx="10749013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51559" y="1802664"/>
            <a:ext cx="467360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696127" y="1838839"/>
            <a:ext cx="5453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solidFill>
                  <a:srgbClr val="333333"/>
                </a:solidFill>
                <a:latin typeface="Noto Serif KR"/>
              </a:rPr>
              <a:t>판다스</a:t>
            </a:r>
            <a:r>
              <a:rPr lang="ko-KR" altLang="en-US" sz="2400" dirty="0">
                <a:solidFill>
                  <a:srgbClr val="333333"/>
                </a:solidFill>
                <a:latin typeface="Noto Serif KR"/>
              </a:rPr>
              <a:t> 시리즈와 데이터 프레임의 이해 </a:t>
            </a:r>
            <a:endParaRPr lang="ko-KR" altLang="en-US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C27EF9-05F2-587E-7EAD-9C518D0BD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4871" y="2925233"/>
            <a:ext cx="9206659" cy="281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69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t="33911" r="16569" b="16584"/>
          <a:stretch/>
        </p:blipFill>
        <p:spPr>
          <a:xfrm>
            <a:off x="138886" y="-60960"/>
            <a:ext cx="1222553" cy="128016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285239" y="1117600"/>
            <a:ext cx="109321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73200" y="375920"/>
            <a:ext cx="4572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시리즈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(Series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의 이해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12" name="직사각형 11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1285239" y="2846972"/>
            <a:ext cx="10698213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285239" y="2714892"/>
            <a:ext cx="10515333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51559" y="1802664"/>
            <a:ext cx="467360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696127" y="1838839"/>
            <a:ext cx="796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시리즈는 </a:t>
            </a:r>
            <a:r>
              <a:rPr lang="en-US" altLang="ko-KR" sz="2400" dirty="0"/>
              <a:t>column </a:t>
            </a:r>
            <a:r>
              <a:rPr lang="ko-KR" altLang="en-US" sz="2400" dirty="0"/>
              <a:t>가 없고 </a:t>
            </a:r>
            <a:r>
              <a:rPr lang="en-US" altLang="ko-KR" sz="2400" dirty="0"/>
              <a:t>index</a:t>
            </a:r>
            <a:r>
              <a:rPr lang="ko-KR" altLang="en-US" sz="2400" dirty="0"/>
              <a:t>만 있음</a:t>
            </a:r>
            <a:r>
              <a:rPr lang="en-US" altLang="ko-KR" sz="2400" dirty="0"/>
              <a:t>, </a:t>
            </a:r>
            <a:r>
              <a:rPr lang="ko-KR" altLang="en-US" sz="2400" dirty="0"/>
              <a:t>또한 컬럼이 없다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48314A-F1E7-9FBF-D947-F416C1A285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919" y="2940462"/>
            <a:ext cx="3404773" cy="29599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E9FE4E-A604-C4E0-5F29-C686C0AFD5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5778" y="2940462"/>
            <a:ext cx="2771775" cy="295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68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t="33911" r="16569" b="16584"/>
          <a:stretch/>
        </p:blipFill>
        <p:spPr>
          <a:xfrm>
            <a:off x="138886" y="-60960"/>
            <a:ext cx="1222553" cy="128016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285239" y="1117600"/>
            <a:ext cx="109321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73200" y="375920"/>
            <a:ext cx="3276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데이터 타입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12" name="직사각형 11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Picture 4" descr="python pandas - 판다스 기본(컬럼을 인덱스로, 인덱스를 컬럼으로 변경하는 방법 )">
            <a:extLst>
              <a:ext uri="{FF2B5EF4-FFF2-40B4-BE49-F238E27FC236}">
                <a16:creationId xmlns:a16="http://schemas.microsoft.com/office/drawing/2014/main" id="{33E7CD20-6998-D9A9-2A07-26A013BE1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099" y="154964"/>
            <a:ext cx="887924" cy="88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005EB90-7FA5-D7D0-17D0-1BC5475EC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886" y="1354917"/>
            <a:ext cx="11858920" cy="512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13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802640" y="3220719"/>
            <a:ext cx="4444609" cy="1978061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3200" y="375920"/>
            <a:ext cx="3337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Series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객체 생성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19760" y="3088639"/>
            <a:ext cx="4444609" cy="1978061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ko-KR" b="1" i="0" dirty="0">
                <a:solidFill>
                  <a:srgbClr val="444444"/>
                </a:solidFill>
                <a:effectLst/>
                <a:latin typeface="SF Mono"/>
              </a:rPr>
              <a:t>import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SF Mono"/>
              </a:rPr>
              <a:t> pandas </a:t>
            </a:r>
            <a:r>
              <a:rPr lang="en-US" altLang="ko-KR" b="1" i="0" dirty="0">
                <a:solidFill>
                  <a:srgbClr val="444444"/>
                </a:solidFill>
                <a:effectLst/>
                <a:latin typeface="SF Mono"/>
              </a:rPr>
              <a:t>as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SF Mono"/>
              </a:rPr>
              <a:t> pd </a:t>
            </a:r>
          </a:p>
          <a:p>
            <a:pPr lvl="1"/>
            <a:endParaRPr lang="en-US" altLang="ko-KR" b="1" i="0" dirty="0">
              <a:solidFill>
                <a:srgbClr val="444444"/>
              </a:solidFill>
              <a:effectLst/>
              <a:latin typeface="SF Mono"/>
            </a:endParaRPr>
          </a:p>
          <a:p>
            <a:pPr lvl="1"/>
            <a:r>
              <a:rPr lang="en-US" altLang="ko-KR" b="1" i="0" dirty="0">
                <a:solidFill>
                  <a:srgbClr val="444444"/>
                </a:solidFill>
                <a:effectLst/>
                <a:latin typeface="SF Mono"/>
              </a:rPr>
              <a:t>from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SF Mono"/>
              </a:rPr>
              <a:t> pandas </a:t>
            </a:r>
            <a:r>
              <a:rPr lang="en-US" altLang="ko-KR" b="1" i="0" dirty="0">
                <a:solidFill>
                  <a:srgbClr val="444444"/>
                </a:solidFill>
                <a:effectLst/>
                <a:latin typeface="SF Mono"/>
              </a:rPr>
              <a:t>import</a:t>
            </a:r>
            <a:r>
              <a:rPr lang="en-US" altLang="ko-KR" b="0" i="0" dirty="0">
                <a:solidFill>
                  <a:srgbClr val="444444"/>
                </a:solidFill>
                <a:effectLst/>
                <a:latin typeface="SF Mono"/>
              </a:rPr>
              <a:t> Series</a:t>
            </a:r>
            <a:r>
              <a:rPr lang="en-US" altLang="ko-KR" dirty="0"/>
              <a:t>)</a:t>
            </a:r>
            <a:endParaRPr lang="en-US" altLang="ko-KR" dirty="0">
              <a:solidFill>
                <a:srgbClr val="333333"/>
              </a:solidFill>
              <a:latin typeface="Lato"/>
            </a:endParaRPr>
          </a:p>
          <a:p>
            <a:endParaRPr lang="en-US" altLang="ko-KR" dirty="0">
              <a:solidFill>
                <a:srgbClr val="333333"/>
              </a:solidFill>
              <a:latin typeface="Lato"/>
            </a:endParaRPr>
          </a:p>
          <a:p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619760" y="2174240"/>
            <a:ext cx="467360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105955" y="2172623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/>
              <a:t>임포트</a:t>
            </a:r>
            <a:r>
              <a:rPr lang="ko-KR" altLang="en-US" sz="2400" dirty="0"/>
              <a:t> 방식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5852055" y="2760929"/>
            <a:ext cx="6091706" cy="3785732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618375" y="2556921"/>
            <a:ext cx="6091706" cy="3785732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880653" y="1807894"/>
            <a:ext cx="467360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7614084" y="1813589"/>
            <a:ext cx="2923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시리즈 객체 생성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DC7C48-5499-81AF-CEB8-7F3E5CB36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2689001"/>
            <a:ext cx="5293360" cy="343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15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408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Series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내부 구조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- 1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CA6F07A-7398-EAE9-4B8A-BDE86F2F3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197" y="1519310"/>
            <a:ext cx="10981446" cy="512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92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6191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Series Read(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인덱싱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슬라이싱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908929" y="2257891"/>
            <a:ext cx="11034832" cy="428877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75249" y="2053883"/>
            <a:ext cx="11034832" cy="428877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596894" y="1371965"/>
            <a:ext cx="875741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631625" y="1387181"/>
            <a:ext cx="2175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시리즈 인덱싱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0A9E71-4583-A37D-A732-2689DC395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348" y="2335220"/>
            <a:ext cx="10225816" cy="362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43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6191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Series Read(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인덱싱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슬라이싱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908929" y="2257891"/>
            <a:ext cx="11034832" cy="428877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75249" y="2053883"/>
            <a:ext cx="11034832" cy="428877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610962" y="1371965"/>
            <a:ext cx="875741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631625" y="1387181"/>
            <a:ext cx="2175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시리즈 인덱싱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3AC6BD-193D-54F4-C2D1-DD6AE317C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889" y="2257891"/>
            <a:ext cx="10292862" cy="376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34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422640" y="0"/>
            <a:ext cx="3494867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dirty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41300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744720" y="2794000"/>
            <a:ext cx="4196080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>
            <a:cxnSpLocks/>
          </p:cNvCxnSpPr>
          <p:nvPr/>
        </p:nvCxnSpPr>
        <p:spPr>
          <a:xfrm>
            <a:off x="4586068" y="4826000"/>
            <a:ext cx="5055772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44720" y="2112684"/>
            <a:ext cx="2769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Flask - </a:t>
            </a:r>
            <a:r>
              <a:rPr lang="ko-KR" altLang="en-US" sz="3200" b="1" dirty="0"/>
              <a:t>파이썬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31145" y="3223959"/>
            <a:ext cx="31293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u="sng" dirty="0">
                <a:solidFill>
                  <a:schemeClr val="bg2">
                    <a:lumMod val="25000"/>
                  </a:schemeClr>
                </a:solidFill>
              </a:rPr>
              <a:t>001 </a:t>
            </a:r>
            <a:r>
              <a:rPr lang="ko-KR" altLang="en-US" sz="2800" u="sng" dirty="0">
                <a:solidFill>
                  <a:schemeClr val="bg2">
                    <a:lumMod val="25000"/>
                  </a:schemeClr>
                </a:solidFill>
              </a:rPr>
              <a:t>웹서버의 이해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31145" y="4034918"/>
            <a:ext cx="5444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002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</a:rPr>
              <a:t>데이터 분석을 위한 기초개념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816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6191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Series Read(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인덱싱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슬라이싱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908929" y="2257891"/>
            <a:ext cx="11034832" cy="428877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75249" y="2053883"/>
            <a:ext cx="11034832" cy="428877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610962" y="1371965"/>
            <a:ext cx="875741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631625" y="1387181"/>
            <a:ext cx="2175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시리즈 인덱싱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3AC6BD-193D-54F4-C2D1-DD6AE317C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889" y="2257891"/>
            <a:ext cx="10292862" cy="376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27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6191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Series Read(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인덱싱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슬라이싱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908929" y="2257891"/>
            <a:ext cx="11034832" cy="428877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75249" y="2053883"/>
            <a:ext cx="11034832" cy="428877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610962" y="1371965"/>
            <a:ext cx="875741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631625" y="1387181"/>
            <a:ext cx="2175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시리즈 인덱싱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8FDA33-D015-CA9D-AB95-D9D2E869A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594" y="2363085"/>
            <a:ext cx="10374142" cy="375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26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4817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Series Read( </a:t>
            </a:r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슬라이싱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908929" y="2257891"/>
            <a:ext cx="11034832" cy="428877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75249" y="2053883"/>
            <a:ext cx="11034832" cy="428877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610962" y="1371965"/>
            <a:ext cx="875741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631625" y="1387181"/>
            <a:ext cx="2175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슬라이싱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039EC4-FEA5-3DEF-AB09-EB4642615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74" y="2380952"/>
            <a:ext cx="10546777" cy="368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50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4817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Series Read( </a:t>
            </a:r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슬라이싱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908929" y="2257891"/>
            <a:ext cx="11034832" cy="428877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75249" y="2053883"/>
            <a:ext cx="11034832" cy="428877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610962" y="1371965"/>
            <a:ext cx="875741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631625" y="1387181"/>
            <a:ext cx="2175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슬라이싱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039EC4-FEA5-3DEF-AB09-EB4642615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974" y="2380952"/>
            <a:ext cx="10546777" cy="368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79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4817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Series Read( </a:t>
            </a:r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슬라이싱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908929" y="2257891"/>
            <a:ext cx="11034832" cy="428877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75249" y="2053883"/>
            <a:ext cx="11034832" cy="428877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610962" y="1371965"/>
            <a:ext cx="875741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631625" y="1387181"/>
            <a:ext cx="2175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슬라이싱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53CF0-D8EB-BCAA-951B-A532EA90D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401" y="2257891"/>
            <a:ext cx="10044669" cy="375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96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4817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Series Read( </a:t>
            </a:r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슬라이싱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908929" y="2257891"/>
            <a:ext cx="11034832" cy="428877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75249" y="2053883"/>
            <a:ext cx="11034832" cy="428877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610962" y="1371965"/>
            <a:ext cx="875741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C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631625" y="1387181"/>
            <a:ext cx="2175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여러 값 인덱싱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8260EA-2DDB-6315-BACD-2545DC04E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551" y="2254135"/>
            <a:ext cx="10181199" cy="369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52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t="33911" r="16569" b="16584"/>
          <a:stretch/>
        </p:blipFill>
        <p:spPr>
          <a:xfrm>
            <a:off x="138886" y="-60960"/>
            <a:ext cx="1222553" cy="128016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285239" y="1117600"/>
            <a:ext cx="109321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73200" y="375920"/>
            <a:ext cx="2924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Series (</a:t>
            </a:r>
            <a:r>
              <a:rPr lang="ko-KR" altLang="en-US" sz="3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12" name="직사각형 11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4645675" y="1602660"/>
            <a:ext cx="7047614" cy="5255339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31240" y="2846972"/>
            <a:ext cx="2193576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48360" y="2714892"/>
            <a:ext cx="2193576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solidFill>
                  <a:srgbClr val="333333"/>
                </a:solidFill>
                <a:latin typeface="Lato"/>
              </a:rPr>
              <a:t>추</a:t>
            </a:r>
            <a:endParaRPr lang="en-US" altLang="ko-KR" sz="6000" dirty="0">
              <a:solidFill>
                <a:srgbClr val="333333"/>
              </a:solidFill>
              <a:latin typeface="Lato"/>
            </a:endParaRPr>
          </a:p>
          <a:p>
            <a:pPr algn="ctr"/>
            <a:r>
              <a:rPr lang="ko-KR" altLang="en-US" sz="6000" dirty="0">
                <a:solidFill>
                  <a:srgbClr val="333333"/>
                </a:solidFill>
                <a:latin typeface="Lato"/>
              </a:rPr>
              <a:t>가</a:t>
            </a:r>
            <a:endParaRPr lang="en-US" altLang="ko-KR" sz="6000" dirty="0">
              <a:solidFill>
                <a:srgbClr val="333333"/>
              </a:solidFill>
              <a:latin typeface="Lato"/>
            </a:endParaRPr>
          </a:p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462795" y="1470580"/>
            <a:ext cx="7047614" cy="5255339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48360" y="1800492"/>
            <a:ext cx="467360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334555" y="1798875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시리즈 추가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268B72-4E9B-4177-C628-19774E400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667" y="1695182"/>
            <a:ext cx="5427693" cy="478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69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t="33911" r="16569" b="16584"/>
          <a:stretch/>
        </p:blipFill>
        <p:spPr>
          <a:xfrm>
            <a:off x="138886" y="-60960"/>
            <a:ext cx="1222553" cy="128016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285239" y="1117600"/>
            <a:ext cx="109321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73200" y="375920"/>
            <a:ext cx="2820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Series (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삭제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12" name="직사각형 11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4645675" y="1602660"/>
            <a:ext cx="7047614" cy="5255339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31240" y="2846972"/>
            <a:ext cx="2193576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48360" y="2714892"/>
            <a:ext cx="2193576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solidFill>
                  <a:srgbClr val="333333"/>
                </a:solidFill>
                <a:latin typeface="Lato"/>
              </a:rPr>
              <a:t>삭</a:t>
            </a:r>
            <a:endParaRPr lang="en-US" altLang="ko-KR" sz="6000" dirty="0">
              <a:solidFill>
                <a:srgbClr val="333333"/>
              </a:solidFill>
              <a:latin typeface="Lato"/>
            </a:endParaRPr>
          </a:p>
          <a:p>
            <a:pPr algn="ctr"/>
            <a:r>
              <a:rPr lang="ko-KR" altLang="en-US" sz="6000" dirty="0">
                <a:solidFill>
                  <a:srgbClr val="333333"/>
                </a:solidFill>
                <a:latin typeface="Lato"/>
              </a:rPr>
              <a:t>제</a:t>
            </a:r>
            <a:endParaRPr lang="en-US" altLang="ko-KR" sz="6000" dirty="0">
              <a:solidFill>
                <a:srgbClr val="333333"/>
              </a:solidFill>
              <a:latin typeface="Lato"/>
            </a:endParaRPr>
          </a:p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462795" y="1470580"/>
            <a:ext cx="7047614" cy="5255339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48360" y="1800492"/>
            <a:ext cx="467360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334555" y="1798875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시리즈 삭제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248473-077C-085A-36F4-302298424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011" y="1934204"/>
            <a:ext cx="6321629" cy="441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15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t="33911" r="16569" b="16584"/>
          <a:stretch/>
        </p:blipFill>
        <p:spPr>
          <a:xfrm>
            <a:off x="138886" y="-60960"/>
            <a:ext cx="1222553" cy="128016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285239" y="1117600"/>
            <a:ext cx="109321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73200" y="375920"/>
            <a:ext cx="2820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Series (</a:t>
            </a:r>
            <a:r>
              <a:rPr lang="ko-KR" altLang="en-US" sz="3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12" name="직사각형 11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3590576" y="1602660"/>
            <a:ext cx="8102713" cy="5255339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31240" y="2846972"/>
            <a:ext cx="2193576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48360" y="2714892"/>
            <a:ext cx="2193576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solidFill>
                  <a:srgbClr val="333333"/>
                </a:solidFill>
                <a:latin typeface="Lato"/>
              </a:rPr>
              <a:t>수</a:t>
            </a:r>
            <a:endParaRPr lang="en-US" altLang="ko-KR" sz="6000" dirty="0">
              <a:solidFill>
                <a:srgbClr val="333333"/>
              </a:solidFill>
              <a:latin typeface="Lato"/>
            </a:endParaRPr>
          </a:p>
          <a:p>
            <a:pPr algn="ctr"/>
            <a:r>
              <a:rPr lang="ko-KR" altLang="en-US" sz="6000" dirty="0">
                <a:solidFill>
                  <a:srgbClr val="333333"/>
                </a:solidFill>
                <a:latin typeface="Lato"/>
              </a:rPr>
              <a:t>정</a:t>
            </a:r>
            <a:endParaRPr lang="en-US" altLang="ko-KR" sz="6000" dirty="0">
              <a:solidFill>
                <a:srgbClr val="333333"/>
              </a:solidFill>
              <a:latin typeface="Lato"/>
            </a:endParaRPr>
          </a:p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407696" y="1470580"/>
            <a:ext cx="8102713" cy="5255339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48360" y="1800492"/>
            <a:ext cx="467360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334555" y="1798875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시리즈 수정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858199-D2EF-831F-D584-337A410A5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1888" y="2881158"/>
            <a:ext cx="7671752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9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t="33911" r="16569" b="16584"/>
          <a:stretch/>
        </p:blipFill>
        <p:spPr>
          <a:xfrm>
            <a:off x="138886" y="-60960"/>
            <a:ext cx="1222553" cy="128016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285239" y="1117600"/>
            <a:ext cx="109321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73199" y="375920"/>
            <a:ext cx="9756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Series (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연산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 – </a:t>
            </a: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브로드캐스팅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(</a:t>
            </a: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Boardcasting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12" name="직사각형 11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5691121" y="1602660"/>
            <a:ext cx="6002168" cy="5255339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31240" y="2846972"/>
            <a:ext cx="2193576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48360" y="2714892"/>
            <a:ext cx="2193576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solidFill>
                  <a:srgbClr val="333333"/>
                </a:solidFill>
                <a:latin typeface="Lato"/>
              </a:rPr>
              <a:t>연</a:t>
            </a:r>
            <a:endParaRPr lang="en-US" altLang="ko-KR" sz="6000" dirty="0">
              <a:solidFill>
                <a:srgbClr val="333333"/>
              </a:solidFill>
              <a:latin typeface="Lato"/>
            </a:endParaRPr>
          </a:p>
          <a:p>
            <a:pPr algn="ctr"/>
            <a:r>
              <a:rPr lang="ko-KR" altLang="en-US" sz="6000" dirty="0">
                <a:solidFill>
                  <a:srgbClr val="333333"/>
                </a:solidFill>
                <a:latin typeface="Lato"/>
              </a:rPr>
              <a:t>산</a:t>
            </a:r>
            <a:endParaRPr lang="en-US" altLang="ko-KR" sz="6000" dirty="0">
              <a:solidFill>
                <a:srgbClr val="333333"/>
              </a:solidFill>
              <a:latin typeface="Lato"/>
            </a:endParaRPr>
          </a:p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508241" y="1470580"/>
            <a:ext cx="6002168" cy="5255339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48360" y="1800492"/>
            <a:ext cx="467360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334555" y="1798875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시리즈 연산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E68C118-4840-3AC4-9EFC-C80E462AD6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025" y="1920516"/>
            <a:ext cx="509333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93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t="33911" r="16569" b="16584"/>
          <a:stretch/>
        </p:blipFill>
        <p:spPr>
          <a:xfrm>
            <a:off x="138886" y="-60960"/>
            <a:ext cx="1222553" cy="128016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285239" y="1117600"/>
            <a:ext cx="109321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73200" y="375920"/>
            <a:ext cx="286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웹서버의 이해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476415" y="6335583"/>
            <a:ext cx="419741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05D4C93A-C5BA-A27B-3A05-7D1CA99D1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97" y="1815088"/>
            <a:ext cx="5943828" cy="4230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11">
            <a:extLst>
              <a:ext uri="{FF2B5EF4-FFF2-40B4-BE49-F238E27FC236}">
                <a16:creationId xmlns:a16="http://schemas.microsoft.com/office/drawing/2014/main" id="{66502618-3CDD-6C68-01A9-06873BA2CA9B}"/>
              </a:ext>
            </a:extLst>
          </p:cNvPr>
          <p:cNvSpPr/>
          <p:nvPr/>
        </p:nvSpPr>
        <p:spPr>
          <a:xfrm>
            <a:off x="8289290" y="2580679"/>
            <a:ext cx="3200400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6">
            <a:extLst>
              <a:ext uri="{FF2B5EF4-FFF2-40B4-BE49-F238E27FC236}">
                <a16:creationId xmlns:a16="http://schemas.microsoft.com/office/drawing/2014/main" id="{1EF4FC12-8794-EB95-4418-910664D884ED}"/>
              </a:ext>
            </a:extLst>
          </p:cNvPr>
          <p:cNvSpPr/>
          <p:nvPr/>
        </p:nvSpPr>
        <p:spPr>
          <a:xfrm>
            <a:off x="8106410" y="2448599"/>
            <a:ext cx="3200400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35748" marR="0" lvl="2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E84560"/>
              </a:buClr>
              <a:buSzTx/>
              <a:tabLst/>
              <a:defRPr/>
            </a:pPr>
            <a:r>
              <a:rPr lang="ko-KR" altLang="en-US" sz="1600" b="1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웹서버</a:t>
            </a:r>
            <a:r>
              <a:rPr lang="en-US" altLang="ko-KR" sz="1600" b="1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(Web Server)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란 </a:t>
            </a:r>
            <a:r>
              <a:rPr lang="ko-KR" altLang="en-US" sz="1600" b="0" i="0" dirty="0">
                <a:solidFill>
                  <a:srgbClr val="FF0000"/>
                </a:solidFill>
                <a:effectLst/>
                <a:latin typeface="Source Sans Pro" panose="020B0604020202020204" pitchFamily="34" charset="0"/>
              </a:rPr>
              <a:t>웹 페이지가 들어 있는 파일을 사용자에게 제공하는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서버 프로그램입니다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Source Sans Pro" panose="020B0604020202020204" pitchFamily="34" charset="0"/>
              </a:rPr>
              <a:t>. 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8085297-B07C-6957-B2C8-3FE990CC75E0}"/>
              </a:ext>
            </a:extLst>
          </p:cNvPr>
          <p:cNvSpPr/>
          <p:nvPr/>
        </p:nvSpPr>
        <p:spPr>
          <a:xfrm>
            <a:off x="8520747" y="1585614"/>
            <a:ext cx="467360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FF233-235F-6E23-87CE-B8CE0665BC5F}"/>
              </a:ext>
            </a:extLst>
          </p:cNvPr>
          <p:cNvSpPr txBox="1"/>
          <p:nvPr/>
        </p:nvSpPr>
        <p:spPr>
          <a:xfrm>
            <a:off x="9264967" y="1584959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웹서버란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34468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t="33911" r="16569" b="16584"/>
          <a:stretch/>
        </p:blipFill>
        <p:spPr>
          <a:xfrm>
            <a:off x="138886" y="-60960"/>
            <a:ext cx="1222553" cy="128016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285239" y="1117600"/>
            <a:ext cx="109321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73199" y="375920"/>
            <a:ext cx="9756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Series (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사칙 연산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 - 1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12" name="직사각형 11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4073176" y="1554641"/>
            <a:ext cx="7949964" cy="5255339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31240" y="2846972"/>
            <a:ext cx="2193576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48360" y="2714892"/>
            <a:ext cx="2193576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rgbClr val="333333"/>
                </a:solidFill>
                <a:latin typeface="Lato"/>
              </a:rPr>
              <a:t>사</a:t>
            </a:r>
            <a:endParaRPr lang="en-US" altLang="ko-KR" sz="4800" dirty="0">
              <a:solidFill>
                <a:srgbClr val="333333"/>
              </a:solidFill>
              <a:latin typeface="Lato"/>
            </a:endParaRPr>
          </a:p>
          <a:p>
            <a:pPr algn="ctr"/>
            <a:r>
              <a:rPr lang="ko-KR" altLang="en-US" sz="4800" dirty="0">
                <a:solidFill>
                  <a:srgbClr val="333333"/>
                </a:solidFill>
                <a:latin typeface="Lato"/>
              </a:rPr>
              <a:t>칙</a:t>
            </a:r>
            <a:endParaRPr lang="en-US" altLang="ko-KR" sz="4800" dirty="0">
              <a:solidFill>
                <a:srgbClr val="333333"/>
              </a:solidFill>
              <a:latin typeface="Lato"/>
            </a:endParaRPr>
          </a:p>
          <a:p>
            <a:pPr algn="ctr"/>
            <a:r>
              <a:rPr lang="ko-KR" altLang="en-US" sz="4800" dirty="0">
                <a:solidFill>
                  <a:srgbClr val="333333"/>
                </a:solidFill>
                <a:latin typeface="Lato"/>
              </a:rPr>
              <a:t>연</a:t>
            </a:r>
            <a:endParaRPr lang="en-US" altLang="ko-KR" sz="4800" dirty="0">
              <a:solidFill>
                <a:srgbClr val="333333"/>
              </a:solidFill>
              <a:latin typeface="Lato"/>
            </a:endParaRPr>
          </a:p>
          <a:p>
            <a:pPr algn="ctr"/>
            <a:r>
              <a:rPr lang="ko-KR" altLang="en-US" sz="4800" dirty="0">
                <a:solidFill>
                  <a:srgbClr val="333333"/>
                </a:solidFill>
                <a:latin typeface="Lato"/>
              </a:rPr>
              <a:t>산</a:t>
            </a:r>
            <a:endParaRPr lang="en-US" altLang="ko-KR" sz="4800" dirty="0">
              <a:solidFill>
                <a:srgbClr val="333333"/>
              </a:solidFill>
              <a:latin typeface="Lato"/>
            </a:endParaRPr>
          </a:p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890296" y="1422561"/>
            <a:ext cx="7949964" cy="5255339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48360" y="1800492"/>
            <a:ext cx="467360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334555" y="179887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사칙 연산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BD92C9-2C43-E7A5-423E-305D29A79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854" y="2008669"/>
            <a:ext cx="7263971" cy="41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085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t="33911" r="16569" b="16584"/>
          <a:stretch/>
        </p:blipFill>
        <p:spPr>
          <a:xfrm>
            <a:off x="138886" y="-60960"/>
            <a:ext cx="1222553" cy="128016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285239" y="1117600"/>
            <a:ext cx="109321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73199" y="375920"/>
            <a:ext cx="9756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Series (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사칙 연산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 - 2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12" name="직사각형 11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4073176" y="1554641"/>
            <a:ext cx="7949964" cy="5255339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31240" y="2846972"/>
            <a:ext cx="2193576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48360" y="2714892"/>
            <a:ext cx="2193576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rgbClr val="333333"/>
                </a:solidFill>
                <a:latin typeface="Lato"/>
              </a:rPr>
              <a:t>사</a:t>
            </a:r>
            <a:endParaRPr lang="en-US" altLang="ko-KR" sz="4800" dirty="0">
              <a:solidFill>
                <a:srgbClr val="333333"/>
              </a:solidFill>
              <a:latin typeface="Lato"/>
            </a:endParaRPr>
          </a:p>
          <a:p>
            <a:pPr algn="ctr"/>
            <a:r>
              <a:rPr lang="ko-KR" altLang="en-US" sz="4800" dirty="0">
                <a:solidFill>
                  <a:srgbClr val="333333"/>
                </a:solidFill>
                <a:latin typeface="Lato"/>
              </a:rPr>
              <a:t>칙</a:t>
            </a:r>
            <a:endParaRPr lang="en-US" altLang="ko-KR" sz="4800" dirty="0">
              <a:solidFill>
                <a:srgbClr val="333333"/>
              </a:solidFill>
              <a:latin typeface="Lato"/>
            </a:endParaRPr>
          </a:p>
          <a:p>
            <a:pPr algn="ctr"/>
            <a:r>
              <a:rPr lang="ko-KR" altLang="en-US" sz="4800" dirty="0">
                <a:solidFill>
                  <a:srgbClr val="333333"/>
                </a:solidFill>
                <a:latin typeface="Lato"/>
              </a:rPr>
              <a:t>연</a:t>
            </a:r>
            <a:endParaRPr lang="en-US" altLang="ko-KR" sz="4800" dirty="0">
              <a:solidFill>
                <a:srgbClr val="333333"/>
              </a:solidFill>
              <a:latin typeface="Lato"/>
            </a:endParaRPr>
          </a:p>
          <a:p>
            <a:pPr algn="ctr"/>
            <a:r>
              <a:rPr lang="ko-KR" altLang="en-US" sz="4800" dirty="0">
                <a:solidFill>
                  <a:srgbClr val="333333"/>
                </a:solidFill>
                <a:latin typeface="Lato"/>
              </a:rPr>
              <a:t>산</a:t>
            </a:r>
            <a:endParaRPr lang="en-US" altLang="ko-KR" sz="4800" dirty="0">
              <a:solidFill>
                <a:srgbClr val="333333"/>
              </a:solidFill>
              <a:latin typeface="Lato"/>
            </a:endParaRPr>
          </a:p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890296" y="1422561"/>
            <a:ext cx="7949964" cy="5255339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48360" y="1800492"/>
            <a:ext cx="467360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334555" y="179887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사칙 연산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B293206-8932-ACFB-9B53-A32737A2DE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6056" y="1794411"/>
            <a:ext cx="7316819" cy="451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61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t="33911" r="16569" b="16584"/>
          <a:stretch/>
        </p:blipFill>
        <p:spPr>
          <a:xfrm>
            <a:off x="138886" y="-60960"/>
            <a:ext cx="1222553" cy="128016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285239" y="1117600"/>
            <a:ext cx="109321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73199" y="375920"/>
            <a:ext cx="9756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Series (</a:t>
            </a:r>
            <a:r>
              <a:rPr lang="ko-KR" altLang="en-US" sz="3600" dirty="0"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비교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연산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12" name="직사각형 11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4073176" y="1554641"/>
            <a:ext cx="7949964" cy="5255339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31240" y="2846972"/>
            <a:ext cx="2193576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48360" y="2714892"/>
            <a:ext cx="2193576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rgbClr val="333333"/>
                </a:solidFill>
                <a:latin typeface="Lato"/>
              </a:rPr>
              <a:t>비</a:t>
            </a:r>
            <a:endParaRPr lang="en-US" altLang="ko-KR" sz="4800" dirty="0">
              <a:solidFill>
                <a:srgbClr val="333333"/>
              </a:solidFill>
              <a:latin typeface="Lato"/>
            </a:endParaRPr>
          </a:p>
          <a:p>
            <a:pPr algn="ctr"/>
            <a:r>
              <a:rPr lang="ko-KR" altLang="en-US" sz="4800" dirty="0">
                <a:solidFill>
                  <a:srgbClr val="333333"/>
                </a:solidFill>
                <a:latin typeface="Lato"/>
              </a:rPr>
              <a:t>교</a:t>
            </a:r>
            <a:endParaRPr lang="en-US" altLang="ko-KR" sz="4800" dirty="0">
              <a:solidFill>
                <a:srgbClr val="333333"/>
              </a:solidFill>
              <a:latin typeface="Lato"/>
            </a:endParaRPr>
          </a:p>
          <a:p>
            <a:pPr algn="ctr"/>
            <a:r>
              <a:rPr lang="ko-KR" altLang="en-US" sz="4800" dirty="0">
                <a:solidFill>
                  <a:srgbClr val="333333"/>
                </a:solidFill>
                <a:latin typeface="Lato"/>
              </a:rPr>
              <a:t>연</a:t>
            </a:r>
            <a:endParaRPr lang="en-US" altLang="ko-KR" sz="4800" dirty="0">
              <a:solidFill>
                <a:srgbClr val="333333"/>
              </a:solidFill>
              <a:latin typeface="Lato"/>
            </a:endParaRPr>
          </a:p>
          <a:p>
            <a:pPr algn="ctr"/>
            <a:r>
              <a:rPr lang="ko-KR" altLang="en-US" sz="4800" dirty="0">
                <a:solidFill>
                  <a:srgbClr val="333333"/>
                </a:solidFill>
                <a:latin typeface="Lato"/>
              </a:rPr>
              <a:t>산</a:t>
            </a:r>
            <a:endParaRPr lang="en-US" altLang="ko-KR" sz="4800" dirty="0">
              <a:solidFill>
                <a:srgbClr val="333333"/>
              </a:solidFill>
              <a:latin typeface="Lato"/>
            </a:endParaRPr>
          </a:p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890296" y="1422561"/>
            <a:ext cx="7949964" cy="5255339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48360" y="1800492"/>
            <a:ext cx="467360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334555" y="1798875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비교 연산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6C42AA-09F5-99F2-B50D-98EDE2C7C3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854" y="1763930"/>
            <a:ext cx="7291309" cy="454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66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t="33911" r="16569" b="16584"/>
          <a:stretch/>
        </p:blipFill>
        <p:spPr>
          <a:xfrm>
            <a:off x="138886" y="-60960"/>
            <a:ext cx="1222553" cy="128016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285239" y="1117600"/>
            <a:ext cx="109321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73199" y="375920"/>
            <a:ext cx="9756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Series (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필터링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12" name="직사각형 11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885825" y="1554641"/>
            <a:ext cx="11137315" cy="5255339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02945" y="1422561"/>
            <a:ext cx="11137315" cy="5255339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F839B7-F928-3CE9-615C-CFE1D55196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3858" y="1796390"/>
            <a:ext cx="10536684" cy="454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95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841477" y="166226"/>
            <a:ext cx="3494867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1300" dirty="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41300" dirty="0">
              <a:solidFill>
                <a:schemeClr val="accent2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263885" y="3625272"/>
            <a:ext cx="4196080" cy="0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576019" y="2805411"/>
            <a:ext cx="3185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/>
              <a:t>3. </a:t>
            </a:r>
            <a:r>
              <a:rPr lang="ko-KR" altLang="en-US" sz="3200" b="1" dirty="0"/>
              <a:t>데이터 프레임</a:t>
            </a:r>
          </a:p>
        </p:txBody>
      </p:sp>
    </p:spTree>
    <p:extLst>
      <p:ext uri="{BB962C8B-B14F-4D97-AF65-F5344CB8AC3E}">
        <p14:creationId xmlns:p14="http://schemas.microsoft.com/office/powerpoint/2010/main" val="4283505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368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프레임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786424" y="2188992"/>
            <a:ext cx="11034419" cy="4212947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2744" y="1984984"/>
            <a:ext cx="11034419" cy="4212947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11465" y="1483545"/>
            <a:ext cx="850565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323520" y="1523319"/>
            <a:ext cx="3412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데이터 프레임 생성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DB4BE3-B469-215A-17D2-6A75D64812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51" y="2369972"/>
            <a:ext cx="10287000" cy="351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31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4435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프레임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- 2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786424" y="2188992"/>
            <a:ext cx="11034419" cy="4212947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2744" y="1984984"/>
            <a:ext cx="11034419" cy="4212947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11465" y="1483545"/>
            <a:ext cx="850565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323520" y="1523319"/>
            <a:ext cx="3412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데이터 프레임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18E56B-B905-1D1A-A3F5-155EF47A1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200" y="2124306"/>
            <a:ext cx="9297971" cy="39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215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4435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프레임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- 3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786424" y="2188992"/>
            <a:ext cx="11034419" cy="4212947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2744" y="1984984"/>
            <a:ext cx="11034419" cy="4212947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11465" y="1483545"/>
            <a:ext cx="850565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323520" y="1523319"/>
            <a:ext cx="3412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데이터 프레임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18E56B-B905-1D1A-A3F5-155EF47A1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200" y="2124306"/>
            <a:ext cx="9297971" cy="39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792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4435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프레임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생성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- 3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786424" y="2188992"/>
            <a:ext cx="11034419" cy="4212947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2744" y="1984984"/>
            <a:ext cx="11034419" cy="4212947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11465" y="1483545"/>
            <a:ext cx="850565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323520" y="1523319"/>
            <a:ext cx="3412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데이터 프레임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066971-CCCD-F2B4-8869-54ADAA63B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866" y="2222959"/>
            <a:ext cx="10105534" cy="373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91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774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프레임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인덱싱과 </a:t>
            </a:r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슬라이싱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(Read)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786424" y="2188992"/>
            <a:ext cx="11034419" cy="4212947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2744" y="1984984"/>
            <a:ext cx="11034419" cy="4212947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11465" y="1483545"/>
            <a:ext cx="850565" cy="3247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323520" y="1415075"/>
            <a:ext cx="410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데이터 프레임 기본적인 구조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1D72F0-D306-452B-1BA0-490F3AA530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3126" y="2188992"/>
            <a:ext cx="10192450" cy="383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31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t="33911" r="16569" b="16584"/>
          <a:stretch/>
        </p:blipFill>
        <p:spPr>
          <a:xfrm>
            <a:off x="138886" y="-60960"/>
            <a:ext cx="1222553" cy="128016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285239" y="1117600"/>
            <a:ext cx="109321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73200" y="375920"/>
            <a:ext cx="210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Flask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란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476415" y="6335583"/>
            <a:ext cx="419741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2" name="Picture 4" descr="post-thumbnail">
            <a:extLst>
              <a:ext uri="{FF2B5EF4-FFF2-40B4-BE49-F238E27FC236}">
                <a16:creationId xmlns:a16="http://schemas.microsoft.com/office/drawing/2014/main" id="{46EA6464-35AC-0CBF-A6DD-9310FF051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563" y="3225455"/>
            <a:ext cx="3497345" cy="290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30F378-67F6-468B-82E3-948526871432}"/>
              </a:ext>
            </a:extLst>
          </p:cNvPr>
          <p:cNvSpPr txBox="1"/>
          <p:nvPr/>
        </p:nvSpPr>
        <p:spPr>
          <a:xfrm>
            <a:off x="8589217" y="2316480"/>
            <a:ext cx="2839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간편하게 서버를 구동할 수 있는 코드 모음</a:t>
            </a:r>
            <a:endParaRPr lang="ko-KR" altLang="en-US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C525B05-44FC-C8A8-74D8-9511A62EA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86" y="1595120"/>
            <a:ext cx="8091488" cy="457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092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774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프레임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인덱싱과 </a:t>
            </a:r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슬라이싱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(Read)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786424" y="2188992"/>
            <a:ext cx="11034419" cy="4212947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2744" y="1984984"/>
            <a:ext cx="11034419" cy="4212947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11465" y="1483545"/>
            <a:ext cx="850565" cy="3247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323520" y="1415075"/>
            <a:ext cx="410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컬럼 단위 선택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C16EBB-907C-B4F7-C580-82A7500C3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375" y="2188992"/>
            <a:ext cx="10275217" cy="37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77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774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프레임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인덱싱과 </a:t>
            </a:r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슬라이싱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(Read)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786424" y="2188992"/>
            <a:ext cx="11034419" cy="4212947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2744" y="1984984"/>
            <a:ext cx="11034419" cy="4212947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496586" y="1483545"/>
            <a:ext cx="665444" cy="3247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323520" y="1415075"/>
            <a:ext cx="410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컬럼 단위 선택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C16EBB-907C-B4F7-C580-82A7500C3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375" y="2188992"/>
            <a:ext cx="10275217" cy="370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80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774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프레임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인덱셍과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슬라이싱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(Read)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786424" y="2188992"/>
            <a:ext cx="11034419" cy="4212947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2744" y="1984984"/>
            <a:ext cx="11034419" cy="4212947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11465" y="1483545"/>
            <a:ext cx="850565" cy="3247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323520" y="1415075"/>
            <a:ext cx="410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멀티 컬럼 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760968-64F0-CFB9-B03E-2012AE274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071" y="2139207"/>
            <a:ext cx="9973558" cy="384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263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774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프레임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인덱싱과 </a:t>
            </a:r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슬라이싱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(Read)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786424" y="2188992"/>
            <a:ext cx="11034419" cy="4212947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2744" y="1984984"/>
            <a:ext cx="11034419" cy="4212947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11465" y="1483545"/>
            <a:ext cx="850565" cy="3247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323520" y="1415075"/>
            <a:ext cx="410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멀티 컬럼 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760968-64F0-CFB9-B03E-2012AE274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071" y="2139207"/>
            <a:ext cx="9973558" cy="384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33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774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프레임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인덱싱과 </a:t>
            </a:r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슬라이싱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(Read)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786424" y="2188992"/>
            <a:ext cx="11034419" cy="4212947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2744" y="1984984"/>
            <a:ext cx="11034419" cy="4212947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11465" y="1483545"/>
            <a:ext cx="850565" cy="3247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323520" y="1415075"/>
            <a:ext cx="410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Row</a:t>
            </a:r>
            <a:r>
              <a:rPr lang="ko-KR" altLang="en-US" sz="2400" dirty="0"/>
              <a:t>  선택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8A42A4-5C26-E50A-7F55-073E562EF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003" y="2382037"/>
            <a:ext cx="10283602" cy="30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2869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774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프레임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인덱싱과 </a:t>
            </a:r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슬라이싱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(Read)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786424" y="2188992"/>
            <a:ext cx="11034419" cy="4212947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2744" y="1984984"/>
            <a:ext cx="11034419" cy="4212947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ㄴ</a:t>
            </a:r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11465" y="1483545"/>
            <a:ext cx="850565" cy="3247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323520" y="1415075"/>
            <a:ext cx="410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Row</a:t>
            </a:r>
            <a:r>
              <a:rPr lang="ko-KR" altLang="en-US" sz="2400" dirty="0"/>
              <a:t>  선택 예제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82EA2E-19BB-9D66-A3D5-F87E4616A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290" y="2115014"/>
            <a:ext cx="9701851" cy="39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36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774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프레임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인덱싱과 </a:t>
            </a:r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슬라이싱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(Read)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786424" y="2188992"/>
            <a:ext cx="11034419" cy="4212947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2744" y="1984984"/>
            <a:ext cx="11034419" cy="4212947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ㄴ</a:t>
            </a:r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11465" y="1483545"/>
            <a:ext cx="850565" cy="3247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323520" y="1415075"/>
            <a:ext cx="410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Row</a:t>
            </a:r>
            <a:r>
              <a:rPr lang="ko-KR" altLang="en-US" sz="2400" dirty="0"/>
              <a:t>  선택 예제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82EA2E-19BB-9D66-A3D5-F87E4616A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290" y="2115014"/>
            <a:ext cx="9701851" cy="39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404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774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프레임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인덱싱과 </a:t>
            </a:r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슬라이싱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(Read)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786424" y="2188992"/>
            <a:ext cx="11034419" cy="4212947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2744" y="1984984"/>
            <a:ext cx="11034419" cy="4212947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11465" y="1483545"/>
            <a:ext cx="850565" cy="3247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323520" y="1415075"/>
            <a:ext cx="410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멀티 </a:t>
            </a:r>
            <a:r>
              <a:rPr lang="en-US" altLang="ko-KR" sz="2400" dirty="0"/>
              <a:t>Row</a:t>
            </a:r>
            <a:r>
              <a:rPr lang="ko-KR" altLang="en-US" sz="2400" dirty="0"/>
              <a:t>  선택 예제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82CCCA-8CDC-2AC1-FA82-6523B62B3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960" y="2171774"/>
            <a:ext cx="10192071" cy="388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76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774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프레임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인덱싱과 </a:t>
            </a:r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슬라이싱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(Read)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786424" y="2188992"/>
            <a:ext cx="11034419" cy="4212947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2744" y="1984984"/>
            <a:ext cx="11034419" cy="4212947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11465" y="1483545"/>
            <a:ext cx="850565" cy="3247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323520" y="1415075"/>
            <a:ext cx="410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로우 </a:t>
            </a:r>
            <a:r>
              <a:rPr lang="ko-KR" altLang="en-US" sz="2400" dirty="0" err="1"/>
              <a:t>슬라이싱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DF440D-5C05-8700-C718-2982BEE47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607" y="2188992"/>
            <a:ext cx="9813302" cy="383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460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7332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프레임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특정값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가져오기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(Read)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786424" y="2188992"/>
            <a:ext cx="11034419" cy="4212947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2744" y="1984984"/>
            <a:ext cx="11034419" cy="4212947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11465" y="1483545"/>
            <a:ext cx="850565" cy="3247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323520" y="1415075"/>
            <a:ext cx="410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특정 값 가져오기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EC2DE0-80E2-B9EA-70FD-3E93E38C1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27" y="2188992"/>
            <a:ext cx="10481750" cy="379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9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t="33911" r="16569" b="16584"/>
          <a:stretch/>
        </p:blipFill>
        <p:spPr>
          <a:xfrm>
            <a:off x="138886" y="-60960"/>
            <a:ext cx="1222553" cy="128016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285239" y="1117600"/>
            <a:ext cx="109321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73200" y="375920"/>
            <a:ext cx="210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Flask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란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ko-KR" altLang="en-US" sz="3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355279" y="6293891"/>
            <a:ext cx="419741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모서리가 둥근 직사각형 11">
            <a:extLst>
              <a:ext uri="{FF2B5EF4-FFF2-40B4-BE49-F238E27FC236}">
                <a16:creationId xmlns:a16="http://schemas.microsoft.com/office/drawing/2014/main" id="{68B9B897-3615-4025-7AC3-3071D27A76BB}"/>
              </a:ext>
            </a:extLst>
          </p:cNvPr>
          <p:cNvSpPr/>
          <p:nvPr/>
        </p:nvSpPr>
        <p:spPr>
          <a:xfrm>
            <a:off x="1538159" y="2910958"/>
            <a:ext cx="3200400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6">
            <a:extLst>
              <a:ext uri="{FF2B5EF4-FFF2-40B4-BE49-F238E27FC236}">
                <a16:creationId xmlns:a16="http://schemas.microsoft.com/office/drawing/2014/main" id="{EFCD77FE-3698-9711-EB23-E6E6FD847883}"/>
              </a:ext>
            </a:extLst>
          </p:cNvPr>
          <p:cNvSpPr/>
          <p:nvPr/>
        </p:nvSpPr>
        <p:spPr>
          <a:xfrm>
            <a:off x="1355279" y="2778878"/>
            <a:ext cx="3200400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1476" marR="0" lvl="2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E8456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프레임워크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의 일종으로 서버를 </a:t>
            </a:r>
            <a:r>
              <a:rPr lang="ko-KR" altLang="en-US" b="0" i="0" dirty="0" err="1">
                <a:solidFill>
                  <a:srgbClr val="212529"/>
                </a:solidFill>
                <a:effectLst/>
                <a:latin typeface="-apple-system"/>
              </a:rPr>
              <a:t>구동시키는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 복잡한 작업을 쉽게 할 수 있도록 만들어진 코드 모음이다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즉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, </a:t>
            </a:r>
            <a:r>
              <a:rPr lang="ko-KR" altLang="en-US" b="1" i="0" dirty="0">
                <a:solidFill>
                  <a:srgbClr val="212529"/>
                </a:solidFill>
                <a:effectLst/>
                <a:latin typeface="-apple-system"/>
              </a:rPr>
              <a:t>간편하게 서버를 구동할 수 있는 코드 모음</a:t>
            </a:r>
            <a:r>
              <a:rPr lang="ko-KR" altLang="en-US" b="0" i="0" dirty="0">
                <a:solidFill>
                  <a:srgbClr val="212529"/>
                </a:solidFill>
                <a:effectLst/>
                <a:latin typeface="-apple-system"/>
              </a:rPr>
              <a:t>이다</a:t>
            </a:r>
            <a:r>
              <a:rPr lang="en-US" altLang="ko-KR" b="0" i="0" dirty="0">
                <a:solidFill>
                  <a:srgbClr val="212529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D0910C2-AB9F-9536-4A21-8CFE257F5269}"/>
              </a:ext>
            </a:extLst>
          </p:cNvPr>
          <p:cNvSpPr/>
          <p:nvPr/>
        </p:nvSpPr>
        <p:spPr>
          <a:xfrm>
            <a:off x="1355279" y="1864478"/>
            <a:ext cx="3383280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1)</a:t>
            </a:r>
            <a:r>
              <a:rPr lang="ko-KR" altLang="en-US" b="1" dirty="0"/>
              <a:t>파이썬 프레임워크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6879DA4-FDB7-BC59-8FFE-117D0D9ADB27}"/>
              </a:ext>
            </a:extLst>
          </p:cNvPr>
          <p:cNvCxnSpPr>
            <a:cxnSpLocks/>
          </p:cNvCxnSpPr>
          <p:nvPr/>
        </p:nvCxnSpPr>
        <p:spPr>
          <a:xfrm>
            <a:off x="4759754" y="6293891"/>
            <a:ext cx="859678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1">
            <a:extLst>
              <a:ext uri="{FF2B5EF4-FFF2-40B4-BE49-F238E27FC236}">
                <a16:creationId xmlns:a16="http://schemas.microsoft.com/office/drawing/2014/main" id="{A1168EAD-CE1C-ED5A-808B-C07407F37B51}"/>
              </a:ext>
            </a:extLst>
          </p:cNvPr>
          <p:cNvSpPr/>
          <p:nvPr/>
        </p:nvSpPr>
        <p:spPr>
          <a:xfrm>
            <a:off x="5597842" y="2910958"/>
            <a:ext cx="6554787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6">
            <a:extLst>
              <a:ext uri="{FF2B5EF4-FFF2-40B4-BE49-F238E27FC236}">
                <a16:creationId xmlns:a16="http://schemas.microsoft.com/office/drawing/2014/main" id="{FB7E0ECB-2393-6E58-C47D-0C8F170E9EF1}"/>
              </a:ext>
            </a:extLst>
          </p:cNvPr>
          <p:cNvSpPr/>
          <p:nvPr/>
        </p:nvSpPr>
        <p:spPr>
          <a:xfrm>
            <a:off x="5414962" y="2778878"/>
            <a:ext cx="6554787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333333"/>
                </a:solidFill>
                <a:effectLst/>
                <a:latin typeface="Avenir"/>
              </a:rPr>
              <a:t>가볍게 배울 수 있다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Avenir"/>
              </a:rPr>
              <a:t>!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venir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venir"/>
              </a:rPr>
              <a:t>(Python, HTML + CSS +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venir"/>
              </a:rPr>
              <a:t>Javascript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venir"/>
              </a:rPr>
              <a:t>만 할 줄 알면 금방 배운다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venir"/>
              </a:rPr>
              <a:t>!)</a:t>
            </a:r>
          </a:p>
          <a:p>
            <a:pPr algn="l" latinLnBrk="1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Avenir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333333"/>
                </a:solidFill>
                <a:effectLst/>
                <a:latin typeface="Avenir"/>
              </a:rPr>
              <a:t>가볍게 사용 할 수 있다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Avenir"/>
              </a:rPr>
              <a:t>!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venir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venir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venir"/>
              </a:rPr>
              <a:t>코드 몇 줄이면 금방 만든다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venir"/>
              </a:rPr>
              <a:t>!)</a:t>
            </a:r>
          </a:p>
          <a:p>
            <a:pPr algn="l" latinLnBrk="1"/>
            <a:endParaRPr lang="en-US" altLang="ko-KR" b="0" i="0" dirty="0">
              <a:solidFill>
                <a:srgbClr val="333333"/>
              </a:solidFill>
              <a:effectLst/>
              <a:latin typeface="Avenir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333333"/>
                </a:solidFill>
                <a:effectLst/>
                <a:latin typeface="Avenir"/>
              </a:rPr>
              <a:t>가볍게 배포 할 수 있다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Avenir"/>
              </a:rPr>
              <a:t>!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venir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venir"/>
              </a:rPr>
              <a:t>(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Avenir"/>
              </a:rPr>
              <a:t>virtualenv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venir"/>
              </a:rPr>
              <a:t>에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venir"/>
              </a:rPr>
              <a:t>Flask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venir"/>
              </a:rPr>
              <a:t>깔고 바로 배포 하면 됨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venir"/>
              </a:rPr>
              <a:t>!)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BE05303-7700-EB85-F3A1-1DD43666CD08}"/>
              </a:ext>
            </a:extLst>
          </p:cNvPr>
          <p:cNvSpPr/>
          <p:nvPr/>
        </p:nvSpPr>
        <p:spPr>
          <a:xfrm>
            <a:off x="7000715" y="1864478"/>
            <a:ext cx="3383280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2)</a:t>
            </a:r>
            <a:r>
              <a:rPr lang="ko-KR" altLang="en-US" b="1" dirty="0"/>
              <a:t>장점</a:t>
            </a:r>
          </a:p>
        </p:txBody>
      </p:sp>
    </p:spTree>
    <p:extLst>
      <p:ext uri="{BB962C8B-B14F-4D97-AF65-F5344CB8AC3E}">
        <p14:creationId xmlns:p14="http://schemas.microsoft.com/office/powerpoint/2010/main" val="24983872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7744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프레임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특정영역 가져오기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(Read)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786424" y="2188992"/>
            <a:ext cx="11034419" cy="4212947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2744" y="1984984"/>
            <a:ext cx="11034419" cy="4212947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11465" y="1483545"/>
            <a:ext cx="850565" cy="3247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323520" y="1415075"/>
            <a:ext cx="410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특정 영역 가져오기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306A9A-93B3-515B-38DA-59CE0CB2A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860" y="2053452"/>
            <a:ext cx="9424186" cy="38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490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5030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프레임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786424" y="2188992"/>
            <a:ext cx="11034419" cy="4212947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2744" y="1984984"/>
            <a:ext cx="11034419" cy="4212947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11465" y="1483545"/>
            <a:ext cx="850565" cy="3247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323520" y="1415075"/>
            <a:ext cx="410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컬럼 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90E58F-E382-9ED2-FF06-F314D870B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033" y="2269564"/>
            <a:ext cx="9900354" cy="36127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5555F1-55B1-6885-7742-B7BAE42B2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0002" y="2856693"/>
            <a:ext cx="5961378" cy="136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21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5030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프레임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786424" y="2188992"/>
            <a:ext cx="11034419" cy="4212947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2744" y="1984984"/>
            <a:ext cx="11034419" cy="4212947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11465" y="1483545"/>
            <a:ext cx="850565" cy="3247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323520" y="1415075"/>
            <a:ext cx="410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컬럼 삭제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61DA23-072E-AC2D-4CC0-855495858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490" y="2542606"/>
            <a:ext cx="968692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198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5030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프레임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삭제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25"/>
          <p:cNvSpPr/>
          <p:nvPr/>
        </p:nvSpPr>
        <p:spPr>
          <a:xfrm>
            <a:off x="786424" y="2188992"/>
            <a:ext cx="11034419" cy="4212947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52744" y="1984984"/>
            <a:ext cx="11034419" cy="4212947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311465" y="1483545"/>
            <a:ext cx="850565" cy="3247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323520" y="1415075"/>
            <a:ext cx="41032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컬럼 삭제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61DA23-072E-AC2D-4CC0-855495858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6490" y="2542606"/>
            <a:ext cx="968692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812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t="33911" r="16569" b="16584"/>
          <a:stretch/>
        </p:blipFill>
        <p:spPr>
          <a:xfrm>
            <a:off x="138886" y="-60960"/>
            <a:ext cx="1222553" cy="128016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285239" y="1117600"/>
            <a:ext cx="109321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73200" y="375920"/>
            <a:ext cx="4788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쓰레드의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메모리 그림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12" name="직사각형 11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6927272" y="2846972"/>
            <a:ext cx="4987637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31239" y="2846972"/>
            <a:ext cx="4767981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48359" y="2714892"/>
            <a:ext cx="4767981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744392" y="2714892"/>
            <a:ext cx="4987637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848360" y="1800492"/>
            <a:ext cx="467360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</a:t>
            </a:r>
            <a:endParaRPr lang="ko-KR" altLang="en-US" b="1" dirty="0"/>
          </a:p>
        </p:txBody>
      </p:sp>
      <p:sp>
        <p:nvSpPr>
          <p:cNvPr id="21" name="타원 20"/>
          <p:cNvSpPr/>
          <p:nvPr/>
        </p:nvSpPr>
        <p:spPr>
          <a:xfrm>
            <a:off x="6927272" y="1889761"/>
            <a:ext cx="329182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334555" y="1798875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프로세스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7642394" y="1901151"/>
            <a:ext cx="2126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쓰레드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986" y="2961272"/>
            <a:ext cx="4276725" cy="2971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863" y="2918409"/>
            <a:ext cx="43338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9521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1198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0" t="33911" r="16569" b="16584"/>
          <a:stretch/>
        </p:blipFill>
        <p:spPr>
          <a:xfrm>
            <a:off x="138886" y="-60960"/>
            <a:ext cx="1222553" cy="128016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285239" y="1117600"/>
            <a:ext cx="1093216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473200" y="375920"/>
            <a:ext cx="5309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쓰레드의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메모리 그림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- 2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12" name="직사각형 11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559067" y="1727198"/>
            <a:ext cx="11484544" cy="4989629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376187" y="1595118"/>
            <a:ext cx="11439626" cy="4974123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017562" y="5273777"/>
            <a:ext cx="455638" cy="581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</a:t>
            </a:r>
            <a:endParaRPr lang="ko-KR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658530" y="5408528"/>
            <a:ext cx="426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독립적인 </a:t>
            </a:r>
            <a:r>
              <a:rPr lang="en-US" altLang="ko-KR" dirty="0"/>
              <a:t>Stack </a:t>
            </a:r>
            <a:r>
              <a:rPr lang="ko-KR" altLang="en-US" dirty="0"/>
              <a:t>메모리를 가지고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456" y="1861837"/>
            <a:ext cx="4682139" cy="312749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130401" y="5385569"/>
            <a:ext cx="426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</a:t>
            </a:r>
            <a:r>
              <a:rPr lang="en-US" altLang="ko-KR" dirty="0"/>
              <a:t>,</a:t>
            </a:r>
            <a:r>
              <a:rPr lang="ko-KR" altLang="en-US" dirty="0"/>
              <a:t>데이터</a:t>
            </a:r>
            <a:r>
              <a:rPr lang="en-US" altLang="ko-KR" dirty="0"/>
              <a:t>, </a:t>
            </a:r>
            <a:r>
              <a:rPr lang="ko-KR" altLang="en-US" dirty="0" err="1"/>
              <a:t>힙</a:t>
            </a:r>
            <a:r>
              <a:rPr lang="ko-KR" altLang="en-US" dirty="0"/>
              <a:t> 영역을 공유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3" name="타원 32"/>
          <p:cNvSpPr/>
          <p:nvPr/>
        </p:nvSpPr>
        <p:spPr>
          <a:xfrm>
            <a:off x="6564251" y="5327258"/>
            <a:ext cx="455638" cy="58135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2</a:t>
            </a:r>
            <a:endParaRPr lang="ko-KR" altLang="en-US" b="1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433" y="1761070"/>
            <a:ext cx="5626647" cy="34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13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5994133" y="2304703"/>
            <a:ext cx="5784783" cy="3988547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Light"/>
              <a:ea typeface="맑은 고딕"/>
              <a:cs typeface="+mn-cs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14673" y="2242831"/>
            <a:ext cx="4583496" cy="4145937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Light"/>
              <a:ea typeface="맑은 고딕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73200" y="375920"/>
            <a:ext cx="4618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쓰레드의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장점과 단점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31793" y="2110751"/>
            <a:ext cx="4583496" cy="4145937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noProof="0" dirty="0">
                <a:solidFill>
                  <a:srgbClr val="FF0000"/>
                </a:solidFill>
                <a:latin typeface="나눔바른고딕 Light"/>
                <a:ea typeface="맑은 고딕"/>
              </a:rPr>
              <a:t>하나의 프로그램</a:t>
            </a:r>
            <a:r>
              <a:rPr lang="en-US" altLang="ko-KR" sz="2000" noProof="0" dirty="0">
                <a:solidFill>
                  <a:srgbClr val="FF0000"/>
                </a:solidFill>
                <a:latin typeface="나눔바른고딕 Light"/>
                <a:ea typeface="맑은 고딕"/>
              </a:rPr>
              <a:t>(Process)</a:t>
            </a:r>
            <a:r>
              <a:rPr lang="ko-KR" altLang="en-US" sz="2000" noProof="0" dirty="0">
                <a:solidFill>
                  <a:srgbClr val="FF0000"/>
                </a:solidFill>
                <a:latin typeface="나눔바른고딕 Light"/>
                <a:ea typeface="맑은 고딕"/>
              </a:rPr>
              <a:t>안에 </a:t>
            </a:r>
            <a:endParaRPr lang="en-US" altLang="ko-KR" sz="2000" noProof="0" dirty="0">
              <a:solidFill>
                <a:srgbClr val="FF0000"/>
              </a:solidFill>
              <a:latin typeface="나눔바른고딕 Light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noProof="0" dirty="0">
                <a:solidFill>
                  <a:srgbClr val="FF0000"/>
                </a:solidFill>
                <a:latin typeface="나눔바른고딕 Light"/>
                <a:ea typeface="맑은 고딕"/>
              </a:rPr>
              <a:t>여러 개의 애플리케이션을 동시에 실행 시키기 </a:t>
            </a:r>
            <a:r>
              <a:rPr lang="ko-KR" altLang="en-US" sz="2000" dirty="0">
                <a:solidFill>
                  <a:srgbClr val="FF0000"/>
                </a:solidFill>
                <a:latin typeface="나눔바른고딕 Light"/>
                <a:ea typeface="맑은 고딕"/>
              </a:rPr>
              <a:t>위해서는 </a:t>
            </a:r>
            <a:endParaRPr lang="en-US" altLang="ko-KR" sz="2000" dirty="0">
              <a:solidFill>
                <a:srgbClr val="FF0000"/>
              </a:solidFill>
              <a:latin typeface="나눔바른고딕 Light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 err="1">
                <a:solidFill>
                  <a:srgbClr val="FF0000"/>
                </a:solidFill>
                <a:latin typeface="나눔바른고딕 Light"/>
                <a:ea typeface="맑은 고딕"/>
              </a:rPr>
              <a:t>쓰레드</a:t>
            </a:r>
            <a:r>
              <a:rPr lang="ko-KR" altLang="en-US" sz="2000" dirty="0">
                <a:solidFill>
                  <a:srgbClr val="FF0000"/>
                </a:solidFill>
                <a:latin typeface="나눔바른고딕 Light"/>
                <a:ea typeface="맑은 고딕"/>
              </a:rPr>
              <a:t> 프로그래밍을 할 수밖에 없음</a:t>
            </a:r>
            <a:r>
              <a:rPr lang="en-US" altLang="ko-KR" sz="2000" dirty="0">
                <a:solidFill>
                  <a:srgbClr val="FF0000"/>
                </a:solidFill>
                <a:latin typeface="나눔바른고딕 Light"/>
                <a:ea typeface="맑은 고딕"/>
              </a:rPr>
              <a:t>.</a:t>
            </a:r>
            <a:r>
              <a:rPr lang="ko-KR" altLang="en-US" sz="2000" noProof="0" dirty="0">
                <a:solidFill>
                  <a:srgbClr val="FF0000"/>
                </a:solidFill>
                <a:latin typeface="나눔바른고딕 Light"/>
                <a:ea typeface="맑은 고딕"/>
              </a:rPr>
              <a:t> </a:t>
            </a:r>
            <a:endParaRPr lang="en-US" altLang="ko-KR" sz="2000" noProof="0" dirty="0">
              <a:solidFill>
                <a:srgbClr val="FF0000"/>
              </a:solidFill>
              <a:latin typeface="나눔바른고딕 Light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 Light"/>
              <a:ea typeface="맑은 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noProof="0" dirty="0">
              <a:solidFill>
                <a:srgbClr val="FF0000"/>
              </a:solidFill>
              <a:latin typeface="나눔바른고딕 Light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 Light"/>
              <a:ea typeface="맑은 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noProof="0" dirty="0">
              <a:solidFill>
                <a:srgbClr val="FF0000"/>
              </a:solidFill>
              <a:latin typeface="나눔바른고딕 Light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 Light"/>
              <a:ea typeface="맑은 고딕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noProof="0" dirty="0">
              <a:solidFill>
                <a:srgbClr val="FF0000"/>
              </a:solidFill>
              <a:latin typeface="나눔바른고딕 Light"/>
              <a:ea typeface="맑은 고딕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나눔바른고딕 Light"/>
              <a:ea typeface="맑은 고딕"/>
              <a:cs typeface="+mn-cs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811253" y="2172623"/>
            <a:ext cx="5784783" cy="3988547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ko-KR" altLang="en-US" dirty="0">
                <a:solidFill>
                  <a:schemeClr val="tx1"/>
                </a:solidFill>
              </a:rPr>
              <a:t>▶ 주의 깊은 설계가 필요하다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br>
              <a:rPr lang="ko-KR" altLang="en-US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▶ </a:t>
            </a:r>
            <a:r>
              <a:rPr lang="ko-KR" altLang="en-US" dirty="0">
                <a:solidFill>
                  <a:srgbClr val="FF0000"/>
                </a:solidFill>
              </a:rPr>
              <a:t>디버깅이 까다롭다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br>
              <a:rPr lang="ko-KR" altLang="en-US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▶ 단일 프로세스 시스템의 경우 효과를 기대하기 어렵다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br>
              <a:rPr lang="ko-KR" altLang="en-US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▶ 다른 프로세스에서 스레드를 제어할 수 없다</a:t>
            </a:r>
            <a:r>
              <a:rPr lang="en-US" altLang="ko-KR" dirty="0">
                <a:solidFill>
                  <a:schemeClr val="tx1"/>
                </a:solidFill>
              </a:rPr>
              <a:t>. (</a:t>
            </a:r>
            <a:r>
              <a:rPr lang="ko-KR" altLang="en-US" dirty="0">
                <a:solidFill>
                  <a:schemeClr val="tx1"/>
                </a:solidFill>
              </a:rPr>
              <a:t>즉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프로세스 밖에서 스레드 각각을 제어할 수 없다</a:t>
            </a:r>
            <a:r>
              <a:rPr lang="en-US" altLang="ko-KR" dirty="0">
                <a:solidFill>
                  <a:schemeClr val="tx1"/>
                </a:solidFill>
              </a:rPr>
              <a:t>.)</a:t>
            </a:r>
            <a:br>
              <a:rPr lang="ko-KR" altLang="en-US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▶ </a:t>
            </a:r>
            <a:r>
              <a:rPr lang="ko-KR" altLang="en-US" dirty="0">
                <a:solidFill>
                  <a:srgbClr val="FF0000"/>
                </a:solidFill>
              </a:rPr>
              <a:t>멀티 스레드의 경우 자원 공유의 문제가 발생한다</a:t>
            </a:r>
            <a:r>
              <a:rPr lang="en-US" altLang="ko-KR" dirty="0">
                <a:solidFill>
                  <a:srgbClr val="FF0000"/>
                </a:solidFill>
              </a:rPr>
              <a:t>. (</a:t>
            </a:r>
            <a:r>
              <a:rPr lang="ko-KR" altLang="en-US" dirty="0">
                <a:solidFill>
                  <a:srgbClr val="FF0000"/>
                </a:solidFill>
              </a:rPr>
              <a:t>동기화 문제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br>
              <a:rPr lang="ko-KR" altLang="en-US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▶ 하나의 스레드에 문제가 발생하면 전체 프로세스가 영향을 받는다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맑은 고딕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292150" y="1425192"/>
            <a:ext cx="467360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 Light"/>
                <a:ea typeface="맑은 고딕"/>
                <a:cs typeface="+mn-cs"/>
              </a:rPr>
              <a:t>A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Light"/>
              <a:ea typeface="맑은 고딕"/>
              <a:cs typeface="+mn-cs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052022" y="1423575"/>
            <a:ext cx="467360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 Light"/>
                <a:ea typeface="맑은 고딕"/>
                <a:cs typeface="+mn-cs"/>
              </a:rPr>
              <a:t>B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바른고딕 Light"/>
              <a:ea typeface="맑은 고딕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78345" y="142357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prstClr val="black"/>
                </a:solidFill>
                <a:latin typeface="나눔바른고딕 Light"/>
                <a:ea typeface="맑은 고딕"/>
              </a:rPr>
              <a:t>장점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바른고딕 Light"/>
              <a:ea typeface="맑은 고딕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83937" y="143496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바른고딕 Light"/>
                <a:ea typeface="맑은 고딕"/>
                <a:cs typeface="+mn-cs"/>
              </a:rPr>
              <a:t>단점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바른고딕 Light"/>
                <a:ea typeface="맑은 고딕"/>
                <a:cs typeface="+mn-cs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135" y="4164989"/>
            <a:ext cx="2708091" cy="163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4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802640" y="3220720"/>
            <a:ext cx="3200400" cy="3464560"/>
          </a:xfrm>
          <a:prstGeom prst="roundRect">
            <a:avLst/>
          </a:prstGeom>
          <a:solidFill>
            <a:srgbClr val="93C9D4"/>
          </a:solidFill>
          <a:ln w="19050" cmpd="sng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73200" y="375920"/>
            <a:ext cx="2204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Flask 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19760" y="3088640"/>
            <a:ext cx="3200400" cy="3464560"/>
          </a:xfrm>
          <a:prstGeom prst="roundRect">
            <a:avLst/>
          </a:prstGeom>
          <a:solidFill>
            <a:schemeClr val="bg1"/>
          </a:solidFill>
          <a:ln w="19050" cmpd="sng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71476" marR="0" lvl="2" indent="-135728" algn="l" defTabSz="914400" rtl="0" eaLnBrk="0" fontAlgn="base" latinLnBrk="1" hangingPunct="0">
              <a:lnSpc>
                <a:spcPct val="150000"/>
              </a:lnSpc>
              <a:spcBef>
                <a:spcPct val="20000"/>
              </a:spcBef>
              <a:spcAft>
                <a:spcPts val="225"/>
              </a:spcAft>
              <a:buClr>
                <a:srgbClr val="E8456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2000" dirty="0">
                <a:solidFill>
                  <a:schemeClr val="tx1"/>
                </a:solidFill>
              </a:rPr>
              <a:t>pip install flask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19760" y="2174240"/>
            <a:ext cx="3200400" cy="467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1)</a:t>
            </a:r>
            <a:r>
              <a:rPr lang="ko-KR" altLang="en-US" b="1" dirty="0"/>
              <a:t>플라스크 인스톨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1798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5852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빅데이터을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위한 시스템 구성도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074" name="Picture 2" descr="SPRi - 소프트웨어정책연구소 : 산업/정책 동향">
            <a:extLst>
              <a:ext uri="{FF2B5EF4-FFF2-40B4-BE49-F238E27FC236}">
                <a16:creationId xmlns:a16="http://schemas.microsoft.com/office/drawing/2014/main" id="{09100E97-A813-5B98-2549-7FB90CFAB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75" y="1321998"/>
            <a:ext cx="10170940" cy="532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771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5569"/>
            <a:ext cx="12192000" cy="14724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3200" y="375920"/>
            <a:ext cx="6495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빅데이터을</a:t>
            </a:r>
            <a:r>
              <a:rPr lang="ko-KR" altLang="en-US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위한 시스템 구성도 </a:t>
            </a:r>
            <a:r>
              <a:rPr lang="en-US" altLang="ko-KR" sz="3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-2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0971530" y="345440"/>
            <a:ext cx="1332231" cy="863600"/>
            <a:chOff x="10971530" y="345440"/>
            <a:chExt cx="1332231" cy="86360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8361" y="345440"/>
              <a:ext cx="1295400" cy="86360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  <p:sp>
          <p:nvSpPr>
            <p:cNvPr id="23" name="직사각형 22"/>
            <p:cNvSpPr/>
            <p:nvPr/>
          </p:nvSpPr>
          <p:spPr>
            <a:xfrm>
              <a:off x="10971530" y="375919"/>
              <a:ext cx="1181100" cy="646331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098" name="Picture 2" descr="관세청 빅데이터 분석결과 상시활용 개념도">
            <a:extLst>
              <a:ext uri="{FF2B5EF4-FFF2-40B4-BE49-F238E27FC236}">
                <a16:creationId xmlns:a16="http://schemas.microsoft.com/office/drawing/2014/main" id="{D02DA69C-79C6-48CB-AF04-C884A4F09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" y="1800631"/>
            <a:ext cx="10755751" cy="417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062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탬플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A9AE"/>
      </a:accent1>
      <a:accent2>
        <a:srgbClr val="93C9D4"/>
      </a:accent2>
      <a:accent3>
        <a:srgbClr val="EBE2D9"/>
      </a:accent3>
      <a:accent4>
        <a:srgbClr val="FFC000"/>
      </a:accent4>
      <a:accent5>
        <a:srgbClr val="FECCB3"/>
      </a:accent5>
      <a:accent6>
        <a:srgbClr val="FF9763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고딕 ExtraBold"/>
        <a:ea typeface="맑은 고딕"/>
        <a:cs typeface=""/>
      </a:majorFont>
      <a:minorFont>
        <a:latin typeface="나눔바른고딕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3200" b="1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</TotalTime>
  <Words>2024</Words>
  <Application>Microsoft Office PowerPoint</Application>
  <PresentationFormat>와이드스크린</PresentationFormat>
  <Paragraphs>404</Paragraphs>
  <Slides>66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85" baseType="lpstr">
      <vt:lpstr>-apple-system</vt:lpstr>
      <vt:lpstr>Arial Unicode MS</vt:lpstr>
      <vt:lpstr>Avenir</vt:lpstr>
      <vt:lpstr>HelveticaNeue-Medium</vt:lpstr>
      <vt:lpstr>HY견고딕</vt:lpstr>
      <vt:lpstr>Noto Serif KR</vt:lpstr>
      <vt:lpstr>se-nanumgothic</vt:lpstr>
      <vt:lpstr>SF Mono</vt:lpstr>
      <vt:lpstr>YDVYGO14</vt:lpstr>
      <vt:lpstr>ZLINVO+YDVYGO14</vt:lpstr>
      <vt:lpstr>나눔고딕 ExtraBold</vt:lpstr>
      <vt:lpstr>나눔바른고딕</vt:lpstr>
      <vt:lpstr>나눔바른고딕 Light</vt:lpstr>
      <vt:lpstr>맑은 고딕</vt:lpstr>
      <vt:lpstr>Arial</vt:lpstr>
      <vt:lpstr>Lato</vt:lpstr>
      <vt:lpstr>Source Sans Pro</vt:lpstr>
      <vt:lpstr>Wingdings</vt:lpstr>
      <vt:lpstr>Office 테마</vt:lpstr>
      <vt:lpstr> 너를 위한 Flask  (파이썬)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최웅비</dc:creator>
  <cp:lastModifiedBy>toto</cp:lastModifiedBy>
  <cp:revision>174</cp:revision>
  <dcterms:created xsi:type="dcterms:W3CDTF">2017-06-16T14:09:50Z</dcterms:created>
  <dcterms:modified xsi:type="dcterms:W3CDTF">2023-05-20T16:08:04Z</dcterms:modified>
</cp:coreProperties>
</file>